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70" r:id="rId22"/>
    <p:sldId id="330" r:id="rId23"/>
    <p:sldId id="369" r:id="rId24"/>
    <p:sldId id="33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4637"/>
  </p:normalViewPr>
  <p:slideViewPr>
    <p:cSldViewPr showGuides="1">
      <p:cViewPr>
        <p:scale>
          <a:sx n="86" d="100"/>
          <a:sy n="86" d="100"/>
        </p:scale>
        <p:origin x="1568" y="5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04.2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16383,'87'0'0,"1"0"0,-1 0 0,-5 0 0,-2 0 0,-15 0 0,4 0 0,14 0 0,-1 0 0,-20 0 0,9 0 0,-9 0 0,-41 0 0,0 0 0,0 0 0,1 0 0,-7 0 0,5 0 0,-4 0 0,0 0 0,4 0 0,-9 0 0,7 0 0,-3 0 0,0 0 0,3 0 0,0 4 0,33-3 0,-19 8 0,19-8 0,-35 4 0,4-5 0,-10 0 0,10 4 0,-5-2 0,1 2 0,1 0 0,-3-3 0,4 3 0,-4 0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2:13.817"/>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 16383,'45'0'0,"8"0"0,-23 0 0,12 0 0,-8 0 0,8 0 0,-12 0 0,10 0 0,-11 0 0,-6 0 0,9 0 0,-20 0 0,14 0 0,-10 0 0,0 0 0,4 0 0,-9 0 0,8 0 0,-3 0 0,5 0 0,-5 0 0,4 0 0,-10 0 0,9 0 0,-4 0 0,0 0 0,3 0 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2:16.279"/>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36 16383,'51'0'0,"-3"0"0,1 0 0,13 0 0,8 0 0,15 0 0,4 0 0,9 0 0,-15 0 0,8 0 0,-20 0 0,16 0 0,-8 0 0,-11 0 0,-10 0 0,-8 0 0,16 0 0,-19 0 0,9 0 0,-21 0 0,-1 0 0,1 0 0,-7 0 0,5 0 0,-4 0 0,5 0 0,1 0 0,-7 0 0,5 0 0,-4 0 0,6 0 0,-7 0 0,5 0 0,-5 0 0,1 0 0,4 0 0,-4 0 0,-1 0 0,5 0 0,-4-5 0,0 4 0,4-4 0,-11 5 0,11 0 0,-4 0 0,-1 0 0,5 0 0,-4-5 0,5 3 0,1-3 0,-1 5 0,0 0 0,8-5 0,-6 3 0,6-3 0,-1 5 0,-11 0 0,10 0 0,-2 0 0,-7 0 0,0 0 0,-11 0 0,-10 0 0,10 0 0,-5 0 0,1 0 0,2 0 0,-4 0 0,1 0 0,6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2:17.80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 16383,'56'0'0,"-1"0"0,-3 0 0,2 0 0,16 0 0,2 0 0,-3 0 0,-1 0 0,-4 0 0,-1 0 0,8 0 0,-2 0 0,-18 0 0,-1 0 0,6 0 0,-2 0 0,26 0 0,-14 0 0,-23 0 0,-12 0 0,-10 0 0,-12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2:20.03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 16383,'71'0'0,"4"0"0,-15 0 0,17 0 0,1 0 0,10 0 0,-33 0 0,-2 0 0,16 0 0,-18 0 0,0 0 0,13 0 0,24 0 0,-10 0 0,8 0 0,-17 0 0,8 0 0,-9 0 0,0 0 0,0 0 0,-8 0 0,5 0 0,4 0 0,9 0 0,1 0 0,-2 0 0,0 0 0,-15 0 0,12 0 0,-29 0 0,11 0 0,-20 0 0,6 0 0,-8 0 0,1 0 0,7 0 0,-6 0 0,12 0 0,3 0 0,1 0 0,14 0 0,-14 0 0,6 0 0,-7 0 0,-8 0 0,5 0 0,-11 0 0,4 0 0,-6 0 0,-7 0 0,5 0 0,-4 0 0,-1 0 0,-1 0 0,-6 5 0,0-4 0,-5 8 0,-1-8 0,-2 3 0,-2 8 0,-2-1 0,-4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12.1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16383,'53'0'0,"4"0"0,-14 0 0,7 0 0,1 0 0,-1 0 0,-7 0 0,13 0 0,-18 0 0,19 0 0,-21 0 0,0 0 0,-3 0 0,-5 0 0,7 0 0,-1 0 0,1 0 0,-7 0 0,5 0 0,-4 0 0,-1 0 0,5 0 0,-10 0 0,10 0 0,-5 0 0,1 0 0,3 0 0,-9 0 0,10 0 0,-5 0 0,1 0 0,4 0 0,-11 0 0,5 0 0,0 0 0,-4 0 0,4 0 0,-6 0 0,-5 0 0,3 0 0,-8 0 0,13 0 0,-12 0 0,7 0 0,-1 0 0,-2 0 0,4 0 0,-6 0 0,0 0 0,2 0 0,3 0 0,-3 0 0,1 0 0,-2 0 0,0 0 0,3 0 0,-4 0 0,4 0 0,0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31.229"/>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71 16383,'47'0'0,"-5"0"0,-21 0 0,6 0 0,1 0 0,14 0 0,-6 0 0,13 0 0,-6 0 0,7 0 0,0-6 0,-7 5 0,6-5 0,-13 6 0,13 0 0,-13 0 0,6 0 0,-8 0 0,1-5 0,-7 4 0,5-4 0,-10 5 0,4 0 0,-6 0 0,0 0 0,-5 0 0,4 0 0,-10 0 0,10 0 0,0 0 0,-3 0 0,7 0 0,-2 0 0,0 0 0,5 0 0,1 0 0,-6 0 0,11 0 0,-4 0 0,-1 0 0,5 0 0,-4 0 0,5 0 0,1 0 0,0 0 0,-1 0 0,8 0 0,-6 0 0,5 0 0,-6 0 0,-1 0 0,1 0 0,0 0 0,-1 0 0,1 0 0,0 0 0,-1 0 0,8 0 0,-6 0 0,13 0 0,-13 0 0,12 0 0,-12 0 0,12 0 0,-12 0 0,5 0 0,-6 0 0,-6 0 0,4 0 0,-11 0 0,11 0 0,-10 0 0,10 0 0,-10 0 0,4 0 0,0 0 0,-5 0 0,5 0 0,-6 0 0,6 0 0,-5 4 0,6-3 0,8 4 0,-11 0 0,11-4 0,-9 3 0,1 2 0,14-5 0,1 4 0,7-5 0,1 0 0,-1 0 0,0 0 0,7 0 0,-12 0 0,11 0 0,-19 0 0,4 0 0,-6 0 0,-1 0 0,1 0 0,6 0 0,-5 0 0,6 0 0,-2 0 0,4 0 0,5 0 0,1 0 0,1 0 0,-1 0 0,7 0 0,-5 0 0,6 0 0,-8 0 0,0 0 0,-7 0 0,6 0 0,-13 0 0,5 0 0,-6 0 0,0 0 0,-1-5 0,1 4 0,-6-5 0,4 6 0,-5-5 0,1 4 0,4-4 0,-5 5 0,1 0 0,4-5 0,-10 3 0,4-3 0,-11 5 0,3 0 0,-3 0 0,0 0 0,4 0 0,-4 0 0,5 0 0,6 0 0,-5-4 0,11 2 0,-4-2 0,6 4 0,-7-5 0,5 4 0,-5-4 0,1 5 0,4 0 0,-5-5 0,1 4 0,4-4 0,-5 5 0,7-5 0,-1 3 0,1-3 0,-1 5 0,-5 0 0,-8 0 0,-6 0 0,-2 0 0,1 0 0,5 0 0,1 0 0,-6 0 0,6 0 0,-4 0 0,5 0 0,0 0 0,6 0 0,-4 0 0,4 0 0,-6 0 0,0 0 0,6 0 0,-5 0 0,6 0 0,-2 0 0,-3 0 0,9 0 0,-9 0 0,4 0 0,-6 0 0,0 0 0,0 0 0,-5 0 0,3 0 0,2 0 0,1 0 0,-2 0 0,-1 0 0,-8 0 0,9 0 0,0 0 0,-3 0 0,2 0 0,-5 0 0,0 0 0,5 0 0,-5 0 0,4 0 0,-3 0 0,-1 0 0,4 0 0,-3 0 0,-1 0 0,9 0 0,-11 0 0,7 0 0,-4 0 0,0 0 0,4 0 0,-4 0 0,3 0 0,-4 0 0,1 0 0,2 0 0,-2 0 0,3 0 0,-4 0 0,4 4 0,-3 2 0,-1 3 0,-1 0 0,0-4 0,1-1 0,4-4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32.74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 16383,'70'0'0,"-4"0"0,11 0 0,-33 0 0,37 0 0,-25 0 0,6 0 0,13 0 0,-23 0 0,6 0 0,-15 0 0,-1 0 0,-8 0 0,-5 0 0,4 0 0,-10 0 0,4 0 0,-6 0 0,-5 0 0,-2 0 0,4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34.79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1 16383,'82'0'0,"-3"0"0,-35 0 0,14 0 0,-6 0 0,13 0 0,-12 0 0,-3 0 0,-1 0 0,-6 0 0,7 0 0,-6 0 0,4 0 0,-4 0 0,6 0 0,0 0 0,8 0 0,-6 0 0,14 0 0,-6 0 0,-6 0 0,10 0 0,-19 0 0,6 0 0,-10 0 0,-6 0 0,0 0 0,-7 0 0,-1 0 0,-6 0 0,0 0 0,-5 0 0,-1 0 0,3 0 0,-7 0 0,11 0 0,-2 0 0,-5 0 0,9 0 0,-8 0 0,5 0 0,0 0 0,-5 0 0,10 0 0,-9 0 0,10 0 0,1 0 0,-6 0 0,11 0 0,-10 0 0,4 0 0,-6 0 0,-5 0 0,-2 0 0,4 0 0,-6 0 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37.04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9 16383,'43'0'0,"-4"0"0,-18 0 0,0 0 0,0 0 0,6 0 0,1 0 0,7 0 0,0 0 0,-1 0 0,-5 0 0,4 0 0,-11 0 0,6 0 0,-7 0 0,-6 0 0,5 0 0,-9 0 0,9 0 0,-5 0 0,0 0 0,3 0 0,-3 0 0,0 0 0,5 0 0,-9 0 0,10 0 0,-7 0 0,0-4 0,3 3 0,-2-3 0,-1 4 0,4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39.03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59 16383,'67'0'0,"-6"0"0,-26 0 0,6 0 0,3 0 0,6 0 0,0 0 0,8 0 0,-5 0 0,12 0 0,-12 0 0,12 0 0,-12 0 0,5 0 0,-15 0 0,6 0 0,-13 0 0,6 0 0,-8 0 0,1 0 0,-1 0 0,1 0 0,-6 0 0,4 0 0,-11 0 0,5 0 0,-6 0 0,0 0 0,-5 0 0,-1 0 0,2 0 0,-6 0 0,11-5 0,-8 4 0,1-3 0,3 4 0,-3-4 0,-1 3 0,4-8 0,-2 8 0,-1-7 0,4 7 0,-3-8 0,-1 8 0,3-8 0,-7 8 0,3-3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1:57.29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 16383,'59'0'0,"-6"0"0,-18 0 0,7 0 0,8 0 0,-4 0 0,10 0 0,-5 0 0,1 0 0,42 0 0,-35 0 0,-7 0 0,-1 0 0,3 0 0,30 0 0,-22 0 0,7 0 0,-3 0 0,-14 0 0,6 0 0,-15 0 0,-2 0 0,-6 0 0,0 0 0,-7 0 0,5 0 0,-4 0 0,-1 0 0,5 0 0,-10 0 0,10 0 0,-10 0 0,4 0 0,-6 0 0,-5 0 0,3 0 0,-8 0 0,9 0 0,0 0 0,-3 0 0,13 0 0,-18 0 0,20 0 0,-15 0 0,10 0 0,-6 0 0,0 0 0,0 0 0,1 0 0,-2 0 0,2 0 0,-2 0 0,2 0 0,4 0 0,-3 0 0,10 0 0,-11 0 0,5 0 0,-5 0 0,-2 0 0,1 0 0,0 0 0,0 0 0,0 0 0,-5 0 0,4 0 0,-4 0 0,11 0 0,-4 0 0,4 0 0,-6 0 0,0 0 0,0 0 0,-5 0 0,3 0 0,-8 0 0,9 0 0,-5 0 0,6 0 0,-1 0 0,1 0 0,-5 0 0,3 0 0,-3 0 0,0 0 0,4 0 0,-9 0 0,8 0 0,-5 0 0,0 0 0,4 0 0,-4 0 0,5 0 0,-5 0 0,9 0 0,-6 0 0,3 0 0,0 0 0,-4 0 0,5 0 0,-6 0 0,0 0 0,3 0 0,-7 3 0,11 3 0,-12 6 0,3-6 0,-5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06T02:02:00.79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 16383,'61'0'0,"-5"0"0,-22 0 0,1 0 0,6 0 0,-5 0 0,13 0 0,-6 0 0,14 0 0,-4 0 0,11 0 0,-4 0 0,0 0 0,6 0 0,-7 0 0,9 0 0,0 0 0,-15 0 0,11 0 0,-18 0 0,12 0 0,-8 0 0,0 0 0,-8 0 0,7 0 0,-13 0 0,12 0 0,-12 0 0,6 0 0,-8 0 0,1 0 0,0 5 0,-1-3 0,1 3 0,6-5 0,-5 0 0,13 0 0,-13 0 0,13 0 0,-6 0 0,0 0 0,6 0 0,-6 0 0,0 0 0,-1 0 0,-1 0 0,2 0 0,7 0 0,1 0 0,-1 0 0,0 0 0,0 0 0,1 0 0,-1 0 0,0 0 0,0 0 0,-6 0 0,-3 0 0,-12 0 0,-2-5 0,0 4 0,-5-4 0,0 5 0,-2 0 0,-4 0 0,0 0 0,4 0 0,-10 0 0,10 0 0,0 0 0,-3 0 0,2 0 0,-4 0 0,0 0 0,5 0 0,0 0 0,-4 0 0,4 0 0,-4 0 0,11 0 0,-4 0 0,10 0 0,-5 0 0,1 0 0,4 0 0,-11 0 0,11 0 0,-10 0 0,10 0 0,-11 0 0,5 0 0,-6 0 0,-5 0 0,4 0 0,-9 0 0,9 0 0,-5 4 0,0-2 0,3 2 0,-4 0 0,0-3 0,3 3 0,3-4 0,1 0 0,4 0 0,-4-5 0,0 4 0,-5-4 0,-1 5 0,3 0 0,-7-4 0,7-1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48235-1A70-4996-AEE2-435F8C3185FB}"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8E1B7-088A-4773-921F-B5A30A0D8BD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209B9-512F-47ED-81A5-22F6ABB713C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209B9-512F-47ED-81A5-22F6ABB713C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209B9-512F-47ED-81A5-22F6ABB713C5}"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0F8E1B7-088A-4773-921F-B5A30A0D8BDC}" type="slidenum">
              <a:rPr lang="zh-CN" altLang="en-US" smtClean="0"/>
              <a:t>4</a:t>
            </a:fld>
            <a:endParaRPr lang="zh-CN" altLang="en-US"/>
          </a:p>
        </p:txBody>
      </p:sp>
    </p:spTree>
    <p:extLst>
      <p:ext uri="{BB962C8B-B14F-4D97-AF65-F5344CB8AC3E}">
        <p14:creationId xmlns:p14="http://schemas.microsoft.com/office/powerpoint/2010/main" val="418970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1703C-A4E6-4F50-9D61-ABE41FF233BC}"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209B9-512F-47ED-81A5-22F6ABB713C5}"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b="1" i="0" dirty="0">
                <a:solidFill>
                  <a:schemeClr val="bg1"/>
                </a:solidFill>
                <a:latin typeface="Songti SC Black" panose="02010600040101010101" pitchFamily="2" charset="-122"/>
                <a:ea typeface="Songti SC Black" panose="02010600040101010101" pitchFamily="2" charset="-122"/>
                <a:sym typeface="+mn-ea"/>
              </a:rPr>
              <a:t>感谢您下载包图网平台上提供的</a:t>
            </a:r>
            <a:r>
              <a:rPr lang="en-US" altLang="zh-CN" sz="300" b="1" i="0" dirty="0">
                <a:solidFill>
                  <a:schemeClr val="bg1"/>
                </a:solidFill>
                <a:latin typeface="Songti SC Black" panose="02010600040101010101" pitchFamily="2" charset="-122"/>
                <a:ea typeface="Songti SC Black" panose="02010600040101010101" pitchFamily="2" charset="-122"/>
                <a:sym typeface="+mn-ea"/>
              </a:rPr>
              <a:t>PPT</a:t>
            </a:r>
            <a:r>
              <a:rPr lang="zh-CN" altLang="en-US" sz="300" b="1" i="0" dirty="0">
                <a:solidFill>
                  <a:schemeClr val="bg1"/>
                </a:solidFill>
                <a:latin typeface="Songti SC Black" panose="02010600040101010101" pitchFamily="2" charset="-122"/>
                <a:ea typeface="Songti SC Black" panose="02010600040101010101" pitchFamily="2" charset="-122"/>
                <a:sym typeface="+mn-ea"/>
              </a:rPr>
              <a:t>作品，为了您和包图网以及原创作者的利益，请勿复制、传播、销售，否则将承担法律责任！包图网将对作品进行维权，按照传播下载次数进行十倍的索取赔偿！</a:t>
            </a:r>
          </a:p>
          <a:p>
            <a:r>
              <a:rPr lang="en-US" altLang="zh-CN" sz="600" b="1" i="0" dirty="0">
                <a:solidFill>
                  <a:schemeClr val="bg1"/>
                </a:solidFill>
                <a:latin typeface="Songti SC Black" panose="02010600040101010101" pitchFamily="2" charset="-122"/>
                <a:ea typeface="Songti SC Black" panose="02010600040101010101" pitchFamily="2" charset="-122"/>
                <a:sym typeface="+mn-ea"/>
              </a:rPr>
              <a:t>ibaotu.com</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5A9A358-D206-403E-82B4-C0562E6CAE5B}" type="datetimeFigureOut">
              <a:rPr lang="zh-CN" altLang="en-US" smtClean="0"/>
              <a:t>2021/7/8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65B5B6-21F5-4590-9028-8F2BEF989B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9A358-D206-403E-82B4-C0562E6CAE5B}" type="datetimeFigureOut">
              <a:rPr lang="zh-CN" altLang="en-US" smtClean="0"/>
              <a:t>2021/7/8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5B5B6-21F5-4590-9028-8F2BEF989B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5.xml"/><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image" Target="../media/image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8.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4.xml"/><Relationship Id="rId16" Type="http://schemas.openxmlformats.org/officeDocument/2006/relationships/image" Target="../media/image10.png"/><Relationship Id="rId20" Type="http://schemas.openxmlformats.org/officeDocument/2006/relationships/image" Target="../media/image12.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4.xml"/><Relationship Id="rId24" Type="http://schemas.openxmlformats.org/officeDocument/2006/relationships/image" Target="../media/image1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6.png"/><Relationship Id="rId10" Type="http://schemas.openxmlformats.org/officeDocument/2006/relationships/image" Target="../media/image7.png"/><Relationship Id="rId19" Type="http://schemas.openxmlformats.org/officeDocument/2006/relationships/customXml" Target="../ink/ink8.xml"/><Relationship Id="rId4" Type="http://schemas.openxmlformats.org/officeDocument/2006/relationships/image" Target="../media/image4.png"/><Relationship Id="rId9" Type="http://schemas.openxmlformats.org/officeDocument/2006/relationships/customXml" Target="../ink/ink3.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2.xml"/><Relationship Id="rId30"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b109e8f4f34e4aece63c2b5a7373dae"/>
          <p:cNvPicPr>
            <a:picLocks noChangeAspect="1"/>
          </p:cNvPicPr>
          <p:nvPr/>
        </p:nvPicPr>
        <p:blipFill>
          <a:blip r:embed="rId3"/>
          <a:stretch>
            <a:fillRect/>
          </a:stretch>
        </p:blipFill>
        <p:spPr>
          <a:xfrm>
            <a:off x="-40725" y="-15875"/>
            <a:ext cx="12257405" cy="7098665"/>
          </a:xfrm>
          <a:prstGeom prst="rect">
            <a:avLst/>
          </a:prstGeom>
        </p:spPr>
      </p:pic>
      <p:grpSp>
        <p:nvGrpSpPr>
          <p:cNvPr id="14" name="组合 13"/>
          <p:cNvGrpSpPr/>
          <p:nvPr/>
        </p:nvGrpSpPr>
        <p:grpSpPr>
          <a:xfrm>
            <a:off x="2135560" y="1460063"/>
            <a:ext cx="1553028" cy="3697129"/>
            <a:chOff x="2675346" y="827314"/>
            <a:chExt cx="1553028" cy="3697129"/>
          </a:xfrm>
        </p:grpSpPr>
        <p:cxnSp>
          <p:nvCxnSpPr>
            <p:cNvPr id="9" name="直接连接符 8"/>
            <p:cNvCxnSpPr/>
            <p:nvPr/>
          </p:nvCxnSpPr>
          <p:spPr>
            <a:xfrm>
              <a:off x="2675346" y="827314"/>
              <a:ext cx="15530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H="1">
            <a:off x="8287388" y="1460063"/>
            <a:ext cx="1553028" cy="3697129"/>
            <a:chOff x="2675346" y="827314"/>
            <a:chExt cx="1553028" cy="3697129"/>
          </a:xfrm>
        </p:grpSpPr>
        <p:cxnSp>
          <p:nvCxnSpPr>
            <p:cNvPr id="16" name="直接连接符 15"/>
            <p:cNvCxnSpPr/>
            <p:nvPr/>
          </p:nvCxnSpPr>
          <p:spPr>
            <a:xfrm>
              <a:off x="2675346" y="827314"/>
              <a:ext cx="15530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75346" y="4524443"/>
              <a:ext cx="15530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012319" y="1908427"/>
            <a:ext cx="6252033" cy="1323439"/>
          </a:xfrm>
          <a:prstGeom prst="rect">
            <a:avLst/>
          </a:prstGeom>
          <a:noFill/>
        </p:spPr>
        <p:txBody>
          <a:bodyPr wrap="none" rtlCol="0">
            <a:spAutoFit/>
          </a:bodyPr>
          <a:lstStyle/>
          <a:p>
            <a:r>
              <a:rPr lang="zh-CN" altLang="en-US" sz="8000" b="1" u="sng" dirty="0">
                <a:solidFill>
                  <a:schemeClr val="bg1"/>
                </a:solidFill>
                <a:latin typeface="Songti SC Black" panose="02010600040101010101" pitchFamily="2" charset="-122"/>
                <a:ea typeface="Songti SC Black" panose="02010600040101010101" pitchFamily="2" charset="-122"/>
                <a:cs typeface="微软雅黑" panose="020B0503020204020204" charset="-122"/>
              </a:rPr>
              <a:t>爬虫与</a:t>
            </a:r>
            <a:r>
              <a:rPr lang="en-US" altLang="zh-CN" sz="8000" b="1" u="sng" dirty="0">
                <a:solidFill>
                  <a:schemeClr val="bg1"/>
                </a:solidFill>
                <a:latin typeface="Songti SC Black" panose="02010600040101010101" pitchFamily="2" charset="-122"/>
                <a:ea typeface="Songti SC Black" panose="02010600040101010101" pitchFamily="2" charset="-122"/>
                <a:cs typeface="微软雅黑" panose="020B0503020204020204" charset="-122"/>
              </a:rPr>
              <a:t>pandas</a:t>
            </a:r>
            <a:endParaRPr lang="zh-CN" altLang="en-US" sz="8000" b="1" u="sng" dirty="0">
              <a:solidFill>
                <a:schemeClr val="bg1"/>
              </a:solidFill>
              <a:latin typeface="Songti SC Black" panose="02010600040101010101" pitchFamily="2" charset="-122"/>
              <a:ea typeface="Songti SC Black" panose="02010600040101010101" pitchFamily="2" charset="-122"/>
              <a:cs typeface="微软雅黑" panose="020B0503020204020204" charset="-122"/>
            </a:endParaRPr>
          </a:p>
        </p:txBody>
      </p:sp>
      <p:sp>
        <p:nvSpPr>
          <p:cNvPr id="20" name="文本框 19"/>
          <p:cNvSpPr txBox="1"/>
          <p:nvPr/>
        </p:nvSpPr>
        <p:spPr>
          <a:xfrm>
            <a:off x="3839870" y="3553852"/>
            <a:ext cx="4445448" cy="523220"/>
          </a:xfrm>
          <a:prstGeom prst="rect">
            <a:avLst/>
          </a:prstGeom>
          <a:noFill/>
        </p:spPr>
        <p:txBody>
          <a:bodyPr wrap="none" rtlCol="0">
            <a:spAutoFit/>
          </a:bodyPr>
          <a:lstStyle/>
          <a:p>
            <a:pPr algn="l"/>
            <a:r>
              <a:rPr lang="zh-CN" altLang="en-US" sz="2800" b="1" dirty="0">
                <a:solidFill>
                  <a:schemeClr val="bg1"/>
                </a:solidFill>
                <a:latin typeface="Songti SC Black" panose="02010600040101010101" pitchFamily="2" charset="-122"/>
                <a:ea typeface="Songti SC Black" panose="02010600040101010101" pitchFamily="2" charset="-122"/>
                <a:cs typeface="Yuppy TC" panose="020F0603040207020204" pitchFamily="34" charset="-120"/>
                <a:sym typeface="+mn-ea"/>
              </a:rPr>
              <a:t>应用</a:t>
            </a:r>
            <a:r>
              <a:rPr lang="en-US" altLang="zh-CN" sz="2800" b="1" dirty="0">
                <a:solidFill>
                  <a:schemeClr val="bg1"/>
                </a:solidFill>
                <a:latin typeface="Songti SC Black" panose="02010600040101010101" pitchFamily="2" charset="-122"/>
                <a:ea typeface="Songti SC Black" panose="02010600040101010101" pitchFamily="2" charset="-122"/>
                <a:cs typeface="Yuppy TC" panose="020F0603040207020204" pitchFamily="34" charset="-120"/>
                <a:sym typeface="+mn-ea"/>
              </a:rPr>
              <a:t>python</a:t>
            </a:r>
            <a:r>
              <a:rPr lang="zh-CN" altLang="en-US" sz="2800" b="1" dirty="0">
                <a:solidFill>
                  <a:schemeClr val="bg1"/>
                </a:solidFill>
                <a:latin typeface="Songti SC Black" panose="02010600040101010101" pitchFamily="2" charset="-122"/>
                <a:ea typeface="Songti SC Black" panose="02010600040101010101" pitchFamily="2" charset="-122"/>
                <a:cs typeface="Yuppy TC" panose="020F0603040207020204" pitchFamily="34" charset="-120"/>
                <a:sym typeface="+mn-ea"/>
              </a:rPr>
              <a:t>的工作场景展示</a:t>
            </a:r>
          </a:p>
        </p:txBody>
      </p:sp>
      <p:sp>
        <p:nvSpPr>
          <p:cNvPr id="21" name="矩形 20"/>
          <p:cNvSpPr/>
          <p:nvPr/>
        </p:nvSpPr>
        <p:spPr>
          <a:xfrm>
            <a:off x="4658512" y="4931876"/>
            <a:ext cx="2780212" cy="369332"/>
          </a:xfrm>
          <a:prstGeom prst="rect">
            <a:avLst/>
          </a:prstGeom>
        </p:spPr>
        <p:txBody>
          <a:bodyPr wrap="square">
            <a:spAutoFit/>
          </a:bodyPr>
          <a:lstStyle/>
          <a:p>
            <a:pPr algn="ctr"/>
            <a:r>
              <a:rPr lang="zh-CN" altLang="en-US" b="1" dirty="0">
                <a:solidFill>
                  <a:schemeClr val="bg1"/>
                </a:solidFill>
                <a:latin typeface="Songti SC Black" panose="02010600040101010101" pitchFamily="2" charset="-122"/>
                <a:ea typeface="Songti SC Black" panose="02010600040101010101" pitchFamily="2" charset="-122"/>
                <a:sym typeface="Times New Roman" panose="02020603050405020304" pitchFamily="18" charset="0"/>
              </a:rPr>
              <a:t>许皓越</a:t>
            </a:r>
            <a:endParaRPr lang="en-US" altLang="zh-CN" b="1" dirty="0">
              <a:solidFill>
                <a:schemeClr val="bg1"/>
              </a:solidFill>
              <a:latin typeface="Songti SC Black" panose="02010600040101010101" pitchFamily="2" charset="-122"/>
              <a:ea typeface="Songti SC Black" panose="02010600040101010101" pitchFamily="2" charset="-122"/>
              <a:sym typeface="Times New Roman" panose="02020603050405020304" pitchFamily="18" charset="0"/>
            </a:endParaRPr>
          </a:p>
        </p:txBody>
      </p:sp>
      <p:sp>
        <p:nvSpPr>
          <p:cNvPr id="3" name="文本框 2">
            <a:extLst>
              <a:ext uri="{FF2B5EF4-FFF2-40B4-BE49-F238E27FC236}">
                <a16:creationId xmlns:a16="http://schemas.microsoft.com/office/drawing/2014/main" id="{64CFBA01-8EB0-7143-9731-EFA4CAE9E399}"/>
              </a:ext>
            </a:extLst>
          </p:cNvPr>
          <p:cNvSpPr txBox="1"/>
          <p:nvPr/>
        </p:nvSpPr>
        <p:spPr>
          <a:xfrm>
            <a:off x="16659225" y="-1671638"/>
            <a:ext cx="184731" cy="369332"/>
          </a:xfrm>
          <a:prstGeom prst="rect">
            <a:avLst/>
          </a:prstGeom>
          <a:noFill/>
        </p:spPr>
        <p:txBody>
          <a:bodyPr wrap="none" rtlCol="0">
            <a:spAutoFit/>
          </a:bodyPr>
          <a:lstStyle/>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2F3F9-7178-9D46-A0F9-90084B3D9928}"/>
              </a:ext>
            </a:extLst>
          </p:cNvPr>
          <p:cNvSpPr>
            <a:spLocks noGrp="1"/>
          </p:cNvSpPr>
          <p:nvPr>
            <p:ph type="title"/>
          </p:nvPr>
        </p:nvSpPr>
        <p:spPr/>
        <p:txBody>
          <a:bodyPr/>
          <a:lstStyle/>
          <a:p>
            <a:endParaRPr kumimoji="1" lang="zh-CN" altLang="en-US"/>
          </a:p>
        </p:txBody>
      </p:sp>
      <p:pic>
        <p:nvPicPr>
          <p:cNvPr id="5" name="内容占位符 4" descr="文本&#10;&#10;描述已自动生成">
            <a:extLst>
              <a:ext uri="{FF2B5EF4-FFF2-40B4-BE49-F238E27FC236}">
                <a16:creationId xmlns:a16="http://schemas.microsoft.com/office/drawing/2014/main" id="{329B169C-530B-5F4F-BAF9-105570C7FB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548414" cy="6858000"/>
          </a:xfrm>
        </p:spPr>
      </p:pic>
      <p:sp>
        <p:nvSpPr>
          <p:cNvPr id="6" name="矩形 5">
            <a:extLst>
              <a:ext uri="{FF2B5EF4-FFF2-40B4-BE49-F238E27FC236}">
                <a16:creationId xmlns:a16="http://schemas.microsoft.com/office/drawing/2014/main" id="{FB6CFBC4-EDF7-6541-BE0E-2AEE02240351}"/>
              </a:ext>
            </a:extLst>
          </p:cNvPr>
          <p:cNvSpPr/>
          <p:nvPr/>
        </p:nvSpPr>
        <p:spPr>
          <a:xfrm>
            <a:off x="8946986" y="112906"/>
            <a:ext cx="2810187" cy="6238696"/>
          </a:xfrm>
          <a:prstGeom prst="rect">
            <a:avLst/>
          </a:prstGeom>
        </p:spPr>
        <p:txBody>
          <a:bodyPr wrap="square">
            <a:spAutoFit/>
          </a:bodyPr>
          <a:lstStyle/>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在特定网页，通过模块属性，来获取我们想要的信息，并找到对应的新</a:t>
            </a:r>
            <a:r>
              <a:rPr lang="en-US" altLang="zh-CN" sz="2000" b="1" dirty="0" err="1">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url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这一块的解析数据，需要应用基本的网页前端知识，了解</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html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是如何构成的。</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每一个栏目下的网页可能构成方法不一样，但是相同栏目中的构成方式是差不多的，所以要需要细心观察以后得出结论。</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
        <p:nvSpPr>
          <p:cNvPr id="7" name="椭圆 6">
            <a:extLst>
              <a:ext uri="{FF2B5EF4-FFF2-40B4-BE49-F238E27FC236}">
                <a16:creationId xmlns:a16="http://schemas.microsoft.com/office/drawing/2014/main" id="{8EEB1577-F23F-8949-9579-7039E924B60D}"/>
              </a:ext>
            </a:extLst>
          </p:cNvPr>
          <p:cNvSpPr/>
          <p:nvPr/>
        </p:nvSpPr>
        <p:spPr>
          <a:xfrm>
            <a:off x="5951984" y="4094324"/>
            <a:ext cx="2304256" cy="4868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59E24E7B-E105-FE48-AE0A-1B8F70810058}"/>
              </a:ext>
            </a:extLst>
          </p:cNvPr>
          <p:cNvSpPr/>
          <p:nvPr/>
        </p:nvSpPr>
        <p:spPr>
          <a:xfrm>
            <a:off x="3143672" y="620688"/>
            <a:ext cx="504056"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B4E65026-052F-794F-8620-CE67BE9537E4}"/>
              </a:ext>
            </a:extLst>
          </p:cNvPr>
          <p:cNvSpPr/>
          <p:nvPr/>
        </p:nvSpPr>
        <p:spPr>
          <a:xfrm>
            <a:off x="3647728" y="620688"/>
            <a:ext cx="1584176"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B38FF4D3-2285-5148-B1B0-492A0A5838CE}"/>
              </a:ext>
            </a:extLst>
          </p:cNvPr>
          <p:cNvSpPr/>
          <p:nvPr/>
        </p:nvSpPr>
        <p:spPr>
          <a:xfrm>
            <a:off x="407368" y="4157706"/>
            <a:ext cx="4752528" cy="4234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91BEEE7-A31A-C64C-984A-94F04EAA4ED7}"/>
              </a:ext>
            </a:extLst>
          </p:cNvPr>
          <p:cNvSpPr/>
          <p:nvPr/>
        </p:nvSpPr>
        <p:spPr>
          <a:xfrm>
            <a:off x="8256240" y="5927671"/>
            <a:ext cx="3744416" cy="847861"/>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err="1">
                <a:latin typeface="Songti SC Black" panose="02010600040101010101" pitchFamily="2" charset="-122"/>
                <a:ea typeface="Songti SC Black" panose="02010600040101010101" pitchFamily="2" charset="-122"/>
              </a:rPr>
              <a:t>Parse_web</a:t>
            </a:r>
            <a:r>
              <a:rPr lang="en-US" altLang="zh-CN" sz="4000" b="1" dirty="0">
                <a:latin typeface="Songti SC Black" panose="02010600040101010101" pitchFamily="2" charset="-122"/>
                <a:ea typeface="Songti SC Black" panose="02010600040101010101" pitchFamily="2" charset="-122"/>
              </a:rPr>
              <a:t> </a:t>
            </a:r>
            <a:r>
              <a:rPr lang="zh-CN" altLang="en-US" sz="4000" b="1" dirty="0">
                <a:latin typeface="Songti SC Black" panose="02010600040101010101" pitchFamily="2" charset="-122"/>
                <a:ea typeface="Songti SC Black" panose="02010600040101010101" pitchFamily="2" charset="-122"/>
              </a:rPr>
              <a:t>方法</a:t>
            </a:r>
          </a:p>
        </p:txBody>
      </p:sp>
    </p:spTree>
    <p:extLst>
      <p:ext uri="{BB962C8B-B14F-4D97-AF65-F5344CB8AC3E}">
        <p14:creationId xmlns:p14="http://schemas.microsoft.com/office/powerpoint/2010/main" val="7790075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B9FD1-AEB4-3B41-83D5-D9FD6B295B11}"/>
              </a:ext>
            </a:extLst>
          </p:cNvPr>
          <p:cNvSpPr>
            <a:spLocks noGrp="1"/>
          </p:cNvSpPr>
          <p:nvPr>
            <p:ph type="title"/>
          </p:nvPr>
        </p:nvSpPr>
        <p:spPr/>
        <p:txBody>
          <a:bodyPr/>
          <a:lstStyle/>
          <a:p>
            <a:endParaRPr kumimoji="1" lang="zh-CN" altLang="en-US" dirty="0"/>
          </a:p>
        </p:txBody>
      </p:sp>
      <p:pic>
        <p:nvPicPr>
          <p:cNvPr id="5" name="内容占位符 4" descr="图形用户界面, 文本, 应用程序&#10;&#10;描述已自动生成">
            <a:extLst>
              <a:ext uri="{FF2B5EF4-FFF2-40B4-BE49-F238E27FC236}">
                <a16:creationId xmlns:a16="http://schemas.microsoft.com/office/drawing/2014/main" id="{967BD0AE-F5CB-2D49-B922-A58F3FBD0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80" y="-27384"/>
            <a:ext cx="9601965" cy="6940551"/>
          </a:xfrm>
        </p:spPr>
      </p:pic>
      <p:sp>
        <p:nvSpPr>
          <p:cNvPr id="6" name="矩形 5">
            <a:extLst>
              <a:ext uri="{FF2B5EF4-FFF2-40B4-BE49-F238E27FC236}">
                <a16:creationId xmlns:a16="http://schemas.microsoft.com/office/drawing/2014/main" id="{21A922DA-9B6D-6546-87B8-87946934BC54}"/>
              </a:ext>
            </a:extLst>
          </p:cNvPr>
          <p:cNvSpPr/>
          <p:nvPr/>
        </p:nvSpPr>
        <p:spPr>
          <a:xfrm>
            <a:off x="9766754" y="2924944"/>
            <a:ext cx="2425246" cy="2052934"/>
          </a:xfrm>
          <a:prstGeom prst="rect">
            <a:avLst/>
          </a:prstGeom>
        </p:spPr>
        <p:txBody>
          <a:bodyPr wrap="square">
            <a:spAutoFit/>
          </a:bodyPr>
          <a:lstStyle/>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通过寻找特定的字符 “</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甲醇</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”我们已经获取到了该页面所需要的全部信息</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3625810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BDA7F-F9A0-164B-B996-8EF745FEC669}"/>
              </a:ext>
            </a:extLst>
          </p:cNvPr>
          <p:cNvSpPr>
            <a:spLocks noGrp="1"/>
          </p:cNvSpPr>
          <p:nvPr>
            <p:ph type="title"/>
          </p:nvPr>
        </p:nvSpPr>
        <p:spPr/>
        <p:txBody>
          <a:bodyPr/>
          <a:lstStyle/>
          <a:p>
            <a:endParaRPr kumimoji="1" lang="zh-CN" altLang="en-US" dirty="0"/>
          </a:p>
        </p:txBody>
      </p:sp>
      <p:pic>
        <p:nvPicPr>
          <p:cNvPr id="5" name="内容占位符 4" descr="图形用户界面, 文本&#10;&#10;描述已自动生成">
            <a:extLst>
              <a:ext uri="{FF2B5EF4-FFF2-40B4-BE49-F238E27FC236}">
                <a16:creationId xmlns:a16="http://schemas.microsoft.com/office/drawing/2014/main" id="{0B28F296-FEBE-C746-A4C4-921D4C7F2E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965"/>
            <a:ext cx="8760296" cy="6944437"/>
          </a:xfrm>
        </p:spPr>
      </p:pic>
      <p:sp>
        <p:nvSpPr>
          <p:cNvPr id="6" name="矩形 5">
            <a:extLst>
              <a:ext uri="{FF2B5EF4-FFF2-40B4-BE49-F238E27FC236}">
                <a16:creationId xmlns:a16="http://schemas.microsoft.com/office/drawing/2014/main" id="{1390997B-4E06-A34B-AAC7-D0AF62119DD9}"/>
              </a:ext>
            </a:extLst>
          </p:cNvPr>
          <p:cNvSpPr/>
          <p:nvPr/>
        </p:nvSpPr>
        <p:spPr>
          <a:xfrm>
            <a:off x="9048328" y="1238928"/>
            <a:ext cx="2425246" cy="2453044"/>
          </a:xfrm>
          <a:prstGeom prst="rect">
            <a:avLst/>
          </a:prstGeom>
        </p:spPr>
        <p:txBody>
          <a:bodyPr wrap="square">
            <a:spAutoFit/>
          </a:bodyPr>
          <a:lstStyle/>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现在 我们已经把所有需要的新的</a:t>
            </a:r>
            <a:r>
              <a:rPr lang="en-US" altLang="zh-CN" sz="2000" b="1" dirty="0" err="1">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url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链接已经全部找到了，我们可以进入新的网页，获取信息。</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37270814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18C8F-06FD-2B47-9F67-55A2B188C25A}"/>
              </a:ext>
            </a:extLst>
          </p:cNvPr>
          <p:cNvSpPr>
            <a:spLocks noGrp="1"/>
          </p:cNvSpPr>
          <p:nvPr>
            <p:ph type="title"/>
          </p:nvPr>
        </p:nvSpPr>
        <p:spPr/>
        <p:txBody>
          <a:bodyPr/>
          <a:lstStyle/>
          <a:p>
            <a:endParaRPr kumimoji="1" lang="zh-CN" altLang="en-US"/>
          </a:p>
        </p:txBody>
      </p:sp>
      <p:pic>
        <p:nvPicPr>
          <p:cNvPr id="5" name="内容占位符 4" descr="图形用户界面, 文本, 应用程序, 电子邮件&#10;&#10;描述已自动生成">
            <a:extLst>
              <a:ext uri="{FF2B5EF4-FFF2-40B4-BE49-F238E27FC236}">
                <a16:creationId xmlns:a16="http://schemas.microsoft.com/office/drawing/2014/main" id="{F44B5528-BB89-F944-8B3E-6C0924DA14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13" y="116632"/>
            <a:ext cx="10515600" cy="3843792"/>
          </a:xfrm>
        </p:spPr>
      </p:pic>
      <p:sp>
        <p:nvSpPr>
          <p:cNvPr id="7" name="椭圆 6">
            <a:extLst>
              <a:ext uri="{FF2B5EF4-FFF2-40B4-BE49-F238E27FC236}">
                <a16:creationId xmlns:a16="http://schemas.microsoft.com/office/drawing/2014/main" id="{2793429D-DD71-4440-BB4F-9217AB861F5E}"/>
              </a:ext>
            </a:extLst>
          </p:cNvPr>
          <p:cNvSpPr/>
          <p:nvPr/>
        </p:nvSpPr>
        <p:spPr>
          <a:xfrm>
            <a:off x="3503712" y="1052736"/>
            <a:ext cx="1080120"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C91D737D-226C-904F-86CC-198077906472}"/>
              </a:ext>
            </a:extLst>
          </p:cNvPr>
          <p:cNvSpPr/>
          <p:nvPr/>
        </p:nvSpPr>
        <p:spPr>
          <a:xfrm>
            <a:off x="1343472" y="2276872"/>
            <a:ext cx="1080120"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A367EAC-16ED-AA4C-9A71-104F33609BD2}"/>
              </a:ext>
            </a:extLst>
          </p:cNvPr>
          <p:cNvSpPr/>
          <p:nvPr/>
        </p:nvSpPr>
        <p:spPr>
          <a:xfrm>
            <a:off x="263352" y="4159707"/>
            <a:ext cx="3024336" cy="1493999"/>
          </a:xfrm>
          <a:prstGeom prst="rect">
            <a:avLst/>
          </a:prstGeom>
        </p:spPr>
        <p:txBody>
          <a:bodyPr wrap="square">
            <a:spAutoFit/>
          </a:bodyPr>
          <a:lstStyle/>
          <a:p>
            <a:pPr defTabSz="1285240">
              <a:lnSpc>
                <a:spcPct val="130000"/>
              </a:lnSpc>
              <a:spcBef>
                <a:spcPct val="20000"/>
              </a:spcBef>
              <a:defRPr/>
            </a:pP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判断两个日期是否可以对上，有时候发布时间和报道日期会有差池，需要进行判断</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11" name="图片 10" descr="文本, 应用程序, 聊天或短信&#10;&#10;描述已自动生成">
            <a:extLst>
              <a:ext uri="{FF2B5EF4-FFF2-40B4-BE49-F238E27FC236}">
                <a16:creationId xmlns:a16="http://schemas.microsoft.com/office/drawing/2014/main" id="{9FD81562-D2E1-AC45-AE56-A499BA87B6C7}"/>
              </a:ext>
            </a:extLst>
          </p:cNvPr>
          <p:cNvPicPr>
            <a:picLocks noChangeAspect="1"/>
          </p:cNvPicPr>
          <p:nvPr/>
        </p:nvPicPr>
        <p:blipFill rotWithShape="1">
          <a:blip r:embed="rId3">
            <a:extLst>
              <a:ext uri="{28A0092B-C50C-407E-A947-70E740481C1C}">
                <a14:useLocalDpi xmlns:a14="http://schemas.microsoft.com/office/drawing/2010/main" val="0"/>
              </a:ext>
            </a:extLst>
          </a:blip>
          <a:srcRect t="11961"/>
          <a:stretch/>
        </p:blipFill>
        <p:spPr>
          <a:xfrm>
            <a:off x="3920902" y="3009471"/>
            <a:ext cx="8271098" cy="3843792"/>
          </a:xfrm>
          <a:prstGeom prst="rect">
            <a:avLst/>
          </a:prstGeom>
        </p:spPr>
      </p:pic>
    </p:spTree>
    <p:extLst>
      <p:ext uri="{BB962C8B-B14F-4D97-AF65-F5344CB8AC3E}">
        <p14:creationId xmlns:p14="http://schemas.microsoft.com/office/powerpoint/2010/main" val="23979244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2A5B1-5CCA-7E48-BDF3-7698E197352E}"/>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D8E010CA-2138-0C41-9596-67628E7EE4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578" r="8684" b="14574"/>
          <a:stretch/>
        </p:blipFill>
        <p:spPr>
          <a:xfrm>
            <a:off x="407368" y="252052"/>
            <a:ext cx="11306317" cy="1438635"/>
          </a:xfrm>
        </p:spPr>
      </p:pic>
      <p:sp>
        <p:nvSpPr>
          <p:cNvPr id="6" name="矩形 5">
            <a:extLst>
              <a:ext uri="{FF2B5EF4-FFF2-40B4-BE49-F238E27FC236}">
                <a16:creationId xmlns:a16="http://schemas.microsoft.com/office/drawing/2014/main" id="{7ACC2E83-FD7D-EF4F-AB49-325F50EFA879}"/>
              </a:ext>
            </a:extLst>
          </p:cNvPr>
          <p:cNvSpPr/>
          <p:nvPr/>
        </p:nvSpPr>
        <p:spPr>
          <a:xfrm>
            <a:off x="374651" y="1988840"/>
            <a:ext cx="3024336" cy="3463512"/>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网页总是会出现各种意外，比如这里没有办法搜到日期，因为在源代码中，日期被隔开了</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所以我们需要新的获取日期的方式 </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这一块在绝大数的界面里都不需要</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8" name="图片 7" descr="电脑屏幕截图&#10;&#10;描述已自动生成">
            <a:extLst>
              <a:ext uri="{FF2B5EF4-FFF2-40B4-BE49-F238E27FC236}">
                <a16:creationId xmlns:a16="http://schemas.microsoft.com/office/drawing/2014/main" id="{1A8B7276-DA05-BB4E-8082-A9C8A5630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590" y="2747453"/>
            <a:ext cx="8625410" cy="4110547"/>
          </a:xfrm>
          <a:prstGeom prst="rect">
            <a:avLst/>
          </a:prstGeom>
        </p:spPr>
      </p:pic>
    </p:spTree>
    <p:extLst>
      <p:ext uri="{BB962C8B-B14F-4D97-AF65-F5344CB8AC3E}">
        <p14:creationId xmlns:p14="http://schemas.microsoft.com/office/powerpoint/2010/main" val="9592485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5D1A-277B-F043-8526-F5921543C31C}"/>
              </a:ext>
            </a:extLst>
          </p:cNvPr>
          <p:cNvSpPr>
            <a:spLocks noGrp="1"/>
          </p:cNvSpPr>
          <p:nvPr>
            <p:ph type="title"/>
          </p:nvPr>
        </p:nvSpPr>
        <p:spPr/>
        <p:txBody>
          <a:bodyPr/>
          <a:lstStyle/>
          <a:p>
            <a:endParaRPr kumimoji="1" lang="zh-CN" altLang="en-US"/>
          </a:p>
        </p:txBody>
      </p:sp>
      <p:pic>
        <p:nvPicPr>
          <p:cNvPr id="5" name="内容占位符 4" descr="电脑屏幕的手机截图&#10;&#10;描述已自动生成">
            <a:extLst>
              <a:ext uri="{FF2B5EF4-FFF2-40B4-BE49-F238E27FC236}">
                <a16:creationId xmlns:a16="http://schemas.microsoft.com/office/drawing/2014/main" id="{3298BB5F-1289-CF43-90B3-398273CDF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258533" cy="3717032"/>
          </a:xfrm>
        </p:spPr>
      </p:pic>
      <p:sp>
        <p:nvSpPr>
          <p:cNvPr id="6" name="矩形 5">
            <a:extLst>
              <a:ext uri="{FF2B5EF4-FFF2-40B4-BE49-F238E27FC236}">
                <a16:creationId xmlns:a16="http://schemas.microsoft.com/office/drawing/2014/main" id="{29EFBB7F-50B4-6A43-B9F4-110EC6DBA85D}"/>
              </a:ext>
            </a:extLst>
          </p:cNvPr>
          <p:cNvSpPr/>
          <p:nvPr/>
        </p:nvSpPr>
        <p:spPr>
          <a:xfrm>
            <a:off x="335360" y="4082157"/>
            <a:ext cx="6120680" cy="2075696"/>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当发布时间与报道时间不一致时，自动替换为报道时间</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不需要判断两者日期时可以删除该部分代码（或注释掉）</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需要判断日期时，可以用相同的代码（通用方法） </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接下来开始解析具体的信息</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2179345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D3E45-D2B9-F246-8666-7837B22871C3}"/>
              </a:ext>
            </a:extLst>
          </p:cNvPr>
          <p:cNvSpPr>
            <a:spLocks noGrp="1"/>
          </p:cNvSpPr>
          <p:nvPr>
            <p:ph type="title"/>
          </p:nvPr>
        </p:nvSpPr>
        <p:spPr/>
        <p:txBody>
          <a:bodyPr/>
          <a:lstStyle/>
          <a:p>
            <a:endParaRPr kumimoji="1" lang="zh-CN" altLang="en-US"/>
          </a:p>
        </p:txBody>
      </p:sp>
      <p:pic>
        <p:nvPicPr>
          <p:cNvPr id="5" name="内容占位符 4" descr="文本&#10;&#10;描述已自动生成">
            <a:extLst>
              <a:ext uri="{FF2B5EF4-FFF2-40B4-BE49-F238E27FC236}">
                <a16:creationId xmlns:a16="http://schemas.microsoft.com/office/drawing/2014/main" id="{737590FE-FA06-B14F-B1C7-BF8D0A5A5E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36680" cy="6957392"/>
          </a:xfrm>
        </p:spPr>
      </p:pic>
      <p:sp>
        <p:nvSpPr>
          <p:cNvPr id="6" name="矩形 5">
            <a:extLst>
              <a:ext uri="{FF2B5EF4-FFF2-40B4-BE49-F238E27FC236}">
                <a16:creationId xmlns:a16="http://schemas.microsoft.com/office/drawing/2014/main" id="{19B23DB4-3C72-C044-ADA4-46926E6D3B14}"/>
              </a:ext>
            </a:extLst>
          </p:cNvPr>
          <p:cNvSpPr/>
          <p:nvPr/>
        </p:nvSpPr>
        <p:spPr>
          <a:xfrm>
            <a:off x="5256312" y="4474783"/>
            <a:ext cx="6120680" cy="2383217"/>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在写一个新的方法，在这个方法里面，是获取该页面的具体信息。</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为什么要把两个方法拆开？</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是为了代码的稳定性和更好的维护与扩展。未来应用不同的网页时，可以将代码的改动降到最小。</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现在我们已经取到了公司的信息了</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3702257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0C07B-8299-BB4A-96E6-7BB59EB11DDA}"/>
              </a:ext>
            </a:extLst>
          </p:cNvPr>
          <p:cNvSpPr>
            <a:spLocks noGrp="1"/>
          </p:cNvSpPr>
          <p:nvPr>
            <p:ph type="title"/>
          </p:nvPr>
        </p:nvSpPr>
        <p:spPr/>
        <p:txBody>
          <a:bodyPr/>
          <a:lstStyle/>
          <a:p>
            <a:endParaRPr kumimoji="1" lang="zh-CN" altLang="en-US"/>
          </a:p>
        </p:txBody>
      </p:sp>
      <p:pic>
        <p:nvPicPr>
          <p:cNvPr id="5" name="内容占位符 4" descr="文本&#10;&#10;描述已自动生成">
            <a:extLst>
              <a:ext uri="{FF2B5EF4-FFF2-40B4-BE49-F238E27FC236}">
                <a16:creationId xmlns:a16="http://schemas.microsoft.com/office/drawing/2014/main" id="{38BE123B-7CD9-F44C-98FB-1C6DB2AF1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122920" cy="6858000"/>
          </a:xfrm>
        </p:spPr>
      </p:pic>
      <p:sp>
        <p:nvSpPr>
          <p:cNvPr id="6" name="矩形 5">
            <a:extLst>
              <a:ext uri="{FF2B5EF4-FFF2-40B4-BE49-F238E27FC236}">
                <a16:creationId xmlns:a16="http://schemas.microsoft.com/office/drawing/2014/main" id="{CDDFC2F1-BB4D-D647-AF96-49A293E60F79}"/>
              </a:ext>
            </a:extLst>
          </p:cNvPr>
          <p:cNvSpPr/>
          <p:nvPr/>
        </p:nvSpPr>
        <p:spPr>
          <a:xfrm>
            <a:off x="8329464" y="1196752"/>
            <a:ext cx="3024336" cy="1912318"/>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现在我们拿到了所有的网页数据</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我们不需要储存前面的内容，只需要储存报道后的信息</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
        <p:nvSpPr>
          <p:cNvPr id="7" name="矩形 6">
            <a:extLst>
              <a:ext uri="{FF2B5EF4-FFF2-40B4-BE49-F238E27FC236}">
                <a16:creationId xmlns:a16="http://schemas.microsoft.com/office/drawing/2014/main" id="{F2CADC3A-1455-7D4B-B75E-4CA8627AC9E9}"/>
              </a:ext>
            </a:extLst>
          </p:cNvPr>
          <p:cNvSpPr/>
          <p:nvPr/>
        </p:nvSpPr>
        <p:spPr>
          <a:xfrm>
            <a:off x="7968208" y="5877272"/>
            <a:ext cx="4032448" cy="847861"/>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err="1">
                <a:latin typeface="Songti SC Black" panose="02010600040101010101" pitchFamily="2" charset="-122"/>
                <a:ea typeface="Songti SC Black" panose="02010600040101010101" pitchFamily="2" charset="-122"/>
              </a:rPr>
              <a:t>Divide_mess</a:t>
            </a:r>
            <a:r>
              <a:rPr lang="en-US" altLang="zh-CN" sz="4000" b="1" dirty="0">
                <a:latin typeface="Songti SC Black" panose="02010600040101010101" pitchFamily="2" charset="-122"/>
                <a:ea typeface="Songti SC Black" panose="02010600040101010101" pitchFamily="2" charset="-122"/>
              </a:rPr>
              <a:t> </a:t>
            </a:r>
            <a:r>
              <a:rPr lang="zh-CN" altLang="en-US" sz="4000" b="1" dirty="0">
                <a:latin typeface="Songti SC Black" panose="02010600040101010101" pitchFamily="2" charset="-122"/>
                <a:ea typeface="Songti SC Black" panose="02010600040101010101" pitchFamily="2" charset="-122"/>
              </a:rPr>
              <a:t>方法</a:t>
            </a:r>
          </a:p>
        </p:txBody>
      </p:sp>
    </p:spTree>
    <p:extLst>
      <p:ext uri="{BB962C8B-B14F-4D97-AF65-F5344CB8AC3E}">
        <p14:creationId xmlns:p14="http://schemas.microsoft.com/office/powerpoint/2010/main" val="3376067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D6E6E-2823-EF4B-A6BF-499BE87C1CAB}"/>
              </a:ext>
            </a:extLst>
          </p:cNvPr>
          <p:cNvSpPr>
            <a:spLocks noGrp="1"/>
          </p:cNvSpPr>
          <p:nvPr>
            <p:ph type="title"/>
          </p:nvPr>
        </p:nvSpPr>
        <p:spPr/>
        <p:txBody>
          <a:bodyPr/>
          <a:lstStyle/>
          <a:p>
            <a:endParaRPr kumimoji="1" lang="zh-CN" altLang="en-US"/>
          </a:p>
        </p:txBody>
      </p:sp>
      <p:pic>
        <p:nvPicPr>
          <p:cNvPr id="9" name="内容占位符 8" descr="文本&#10;&#10;描述已自动生成">
            <a:extLst>
              <a:ext uri="{FF2B5EF4-FFF2-40B4-BE49-F238E27FC236}">
                <a16:creationId xmlns:a16="http://schemas.microsoft.com/office/drawing/2014/main" id="{CEE147A1-108D-5440-BCF9-47F4CD1257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134"/>
            <a:ext cx="10736156" cy="6852866"/>
          </a:xfrm>
        </p:spPr>
      </p:pic>
      <p:sp>
        <p:nvSpPr>
          <p:cNvPr id="10" name="矩形 9">
            <a:extLst>
              <a:ext uri="{FF2B5EF4-FFF2-40B4-BE49-F238E27FC236}">
                <a16:creationId xmlns:a16="http://schemas.microsoft.com/office/drawing/2014/main" id="{E0E0169A-54B6-0247-A780-9D3A7A81107F}"/>
              </a:ext>
            </a:extLst>
          </p:cNvPr>
          <p:cNvSpPr/>
          <p:nvPr/>
        </p:nvSpPr>
        <p:spPr>
          <a:xfrm>
            <a:off x="6101481" y="692696"/>
            <a:ext cx="6120680" cy="1247521"/>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现在我们已经拿到第一页的全部数据</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并按照一定格式存在数组中</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接下来我们要尝试将该数据存在</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Excel</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中</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3726901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2F5AA-6DE5-874F-9B81-2E32328A193A}"/>
              </a:ext>
            </a:extLst>
          </p:cNvPr>
          <p:cNvSpPr>
            <a:spLocks noGrp="1"/>
          </p:cNvSpPr>
          <p:nvPr>
            <p:ph type="title"/>
          </p:nvPr>
        </p:nvSpPr>
        <p:spPr/>
        <p:txBody>
          <a:bodyPr/>
          <a:lstStyle/>
          <a:p>
            <a:endParaRPr kumimoji="1" lang="zh-CN" altLang="en-US"/>
          </a:p>
        </p:txBody>
      </p:sp>
      <p:pic>
        <p:nvPicPr>
          <p:cNvPr id="6" name="内容占位符 5" descr="图片包含 表格&#10;&#10;描述已自动生成">
            <a:extLst>
              <a:ext uri="{FF2B5EF4-FFF2-40B4-BE49-F238E27FC236}">
                <a16:creationId xmlns:a16="http://schemas.microsoft.com/office/drawing/2014/main" id="{A10507C7-A01B-4C4F-9D9A-5517A69F8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0312400" cy="4152900"/>
          </a:xfrm>
        </p:spPr>
      </p:pic>
      <p:pic>
        <p:nvPicPr>
          <p:cNvPr id="8" name="图片 7" descr="文本&#10;&#10;描述已自动生成">
            <a:extLst>
              <a:ext uri="{FF2B5EF4-FFF2-40B4-BE49-F238E27FC236}">
                <a16:creationId xmlns:a16="http://schemas.microsoft.com/office/drawing/2014/main" id="{4B7EE2F6-7B48-D94F-9484-B34BA36C7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744" y="2607362"/>
            <a:ext cx="8400256" cy="4188725"/>
          </a:xfrm>
          <a:prstGeom prst="rect">
            <a:avLst/>
          </a:prstGeom>
        </p:spPr>
      </p:pic>
      <p:sp>
        <p:nvSpPr>
          <p:cNvPr id="9" name="矩形 8">
            <a:extLst>
              <a:ext uri="{FF2B5EF4-FFF2-40B4-BE49-F238E27FC236}">
                <a16:creationId xmlns:a16="http://schemas.microsoft.com/office/drawing/2014/main" id="{F96AF259-903F-5B42-AE81-B3C1E4234210}"/>
              </a:ext>
            </a:extLst>
          </p:cNvPr>
          <p:cNvSpPr/>
          <p:nvPr/>
        </p:nvSpPr>
        <p:spPr>
          <a:xfrm>
            <a:off x="0" y="4170085"/>
            <a:ext cx="3384376" cy="2687915"/>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现在我们成功把数据存到了新的</a:t>
            </a: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Excel </a:t>
            </a: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表格中</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但是新的问题出现了</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需要的数据量非常大，如何确保我获取一定量的数据后，自动写入</a:t>
            </a: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excel</a:t>
            </a: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并保存，这里就不讨论了</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37627231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rot="16200000">
            <a:off x="-1870854" y="2678515"/>
            <a:ext cx="6227987" cy="1446550"/>
          </a:xfrm>
          <a:prstGeom prst="rect">
            <a:avLst/>
          </a:prstGeom>
          <a:noFill/>
        </p:spPr>
        <p:txBody>
          <a:bodyPr wrap="none" rtlCol="0">
            <a:spAutoFit/>
          </a:bodyPr>
          <a:lstStyle/>
          <a:p>
            <a:r>
              <a:rPr lang="en-US" altLang="zh-CN" sz="8800" b="1" dirty="0">
                <a:solidFill>
                  <a:srgbClr val="385723"/>
                </a:solidFill>
                <a:latin typeface="Songti SC Black" panose="02010600040101010101" pitchFamily="2" charset="-122"/>
                <a:ea typeface="Songti SC Black" panose="02010600040101010101" pitchFamily="2" charset="-122"/>
                <a:cs typeface="Arial" panose="020B0604020202020204" pitchFamily="34" charset="0"/>
              </a:rPr>
              <a:t>CONTENTS</a:t>
            </a:r>
            <a:endParaRPr lang="zh-CN" altLang="en-US" sz="8800" b="1" dirty="0">
              <a:solidFill>
                <a:srgbClr val="385723"/>
              </a:solidFill>
              <a:latin typeface="Songti SC Black" panose="02010600040101010101" pitchFamily="2" charset="-122"/>
              <a:ea typeface="Songti SC Black" panose="02010600040101010101" pitchFamily="2" charset="-122"/>
              <a:cs typeface="Arial" panose="020B0604020202020204" pitchFamily="34" charset="0"/>
            </a:endParaRPr>
          </a:p>
        </p:txBody>
      </p:sp>
      <p:grpSp>
        <p:nvGrpSpPr>
          <p:cNvPr id="21" name="组合 20"/>
          <p:cNvGrpSpPr/>
          <p:nvPr/>
        </p:nvGrpSpPr>
        <p:grpSpPr>
          <a:xfrm>
            <a:off x="2543532" y="1170647"/>
            <a:ext cx="4151889" cy="1959083"/>
            <a:chOff x="6531883" y="1013279"/>
            <a:chExt cx="4151889" cy="1959083"/>
          </a:xfrm>
        </p:grpSpPr>
        <p:sp>
          <p:nvSpPr>
            <p:cNvPr id="7" name="椭圆 6"/>
            <p:cNvSpPr/>
            <p:nvPr/>
          </p:nvSpPr>
          <p:spPr>
            <a:xfrm>
              <a:off x="6531883" y="1013279"/>
              <a:ext cx="809625" cy="809625"/>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5723"/>
                </a:solidFill>
              </a:endParaRPr>
            </a:p>
          </p:txBody>
        </p:sp>
        <p:sp>
          <p:nvSpPr>
            <p:cNvPr id="12" name="文本框 11"/>
            <p:cNvSpPr txBox="1"/>
            <p:nvPr/>
          </p:nvSpPr>
          <p:spPr>
            <a:xfrm>
              <a:off x="6555959" y="1124166"/>
              <a:ext cx="835485" cy="923330"/>
            </a:xfrm>
            <a:prstGeom prst="rect">
              <a:avLst/>
            </a:prstGeom>
            <a:noFill/>
          </p:spPr>
          <p:txBody>
            <a:bodyPr wrap="none" rtlCol="0">
              <a:spAutoFit/>
            </a:bodyPr>
            <a:lstStyle/>
            <a:p>
              <a:r>
                <a:rPr lang="en-US" altLang="zh-CN" sz="5400" b="1" dirty="0">
                  <a:solidFill>
                    <a:schemeClr val="bg1"/>
                  </a:solidFill>
                  <a:latin typeface="Songti SC Black" panose="02010600040101010101" pitchFamily="2" charset="-122"/>
                  <a:ea typeface="Songti SC Black" panose="02010600040101010101" pitchFamily="2" charset="-122"/>
                </a:rPr>
                <a:t>01</a:t>
              </a:r>
              <a:endParaRPr lang="zh-CN" altLang="en-US" sz="5400" b="1" dirty="0">
                <a:solidFill>
                  <a:schemeClr val="bg1"/>
                </a:solidFill>
                <a:latin typeface="Songti SC Black" panose="02010600040101010101" pitchFamily="2" charset="-122"/>
                <a:ea typeface="Songti SC Black" panose="02010600040101010101" pitchFamily="2" charset="-122"/>
              </a:endParaRPr>
            </a:p>
          </p:txBody>
        </p:sp>
        <p:sp>
          <p:nvSpPr>
            <p:cNvPr id="16" name="矩形 15"/>
            <p:cNvSpPr/>
            <p:nvPr/>
          </p:nvSpPr>
          <p:spPr>
            <a:xfrm>
              <a:off x="7626525" y="1156480"/>
              <a:ext cx="3057247" cy="1815882"/>
            </a:xfrm>
            <a:prstGeom prst="rect">
              <a:avLst/>
            </a:prstGeom>
          </p:spPr>
          <p:txBody>
            <a:bodyPr wrap="none">
              <a:spAutoFit/>
            </a:bodyPr>
            <a:lstStyle/>
            <a:p>
              <a:r>
                <a:rPr lang="zh-CN" altLang="en-US" sz="2800" b="1" dirty="0">
                  <a:solidFill>
                    <a:srgbClr val="385723"/>
                  </a:solidFill>
                  <a:latin typeface="Songti SC Black" panose="02010600040101010101" pitchFamily="2" charset="-122"/>
                  <a:ea typeface="Songti SC Black" panose="02010600040101010101" pitchFamily="2" charset="-122"/>
                </a:rPr>
                <a:t>网络爬虫应用场景</a:t>
              </a:r>
            </a:p>
            <a:p>
              <a:pPr marL="457200" indent="-457200">
                <a:buFontTx/>
                <a:buChar char="-"/>
              </a:pPr>
              <a:r>
                <a:rPr lang="zh-CN" altLang="en-US" sz="2800" b="1" dirty="0">
                  <a:solidFill>
                    <a:srgbClr val="385723"/>
                  </a:solidFill>
                  <a:latin typeface="Songti SC Black" panose="02010600040101010101" pitchFamily="2" charset="-122"/>
                  <a:ea typeface="Songti SC Black" panose="02010600040101010101" pitchFamily="2" charset="-122"/>
                </a:rPr>
                <a:t>网络爬虫概念</a:t>
              </a:r>
              <a:endParaRPr lang="en-US" altLang="zh-CN" sz="2800" b="1" dirty="0">
                <a:solidFill>
                  <a:srgbClr val="385723"/>
                </a:solidFill>
                <a:latin typeface="Songti SC Black" panose="02010600040101010101" pitchFamily="2" charset="-122"/>
                <a:ea typeface="Songti SC Black" panose="02010600040101010101" pitchFamily="2" charset="-122"/>
              </a:endParaRPr>
            </a:p>
            <a:p>
              <a:pPr marL="457200" indent="-457200">
                <a:buFontTx/>
                <a:buChar char="-"/>
              </a:pPr>
              <a:r>
                <a:rPr lang="zh-CN" altLang="en-US" sz="2800" b="1" dirty="0">
                  <a:solidFill>
                    <a:srgbClr val="385723"/>
                  </a:solidFill>
                  <a:latin typeface="Songti SC Black" panose="02010600040101010101" pitchFamily="2" charset="-122"/>
                  <a:ea typeface="Songti SC Black" panose="02010600040101010101" pitchFamily="2" charset="-122"/>
                </a:rPr>
                <a:t>爬虫程序框架</a:t>
              </a:r>
              <a:endParaRPr lang="en-US" altLang="zh-CN" sz="2800" b="1" dirty="0">
                <a:solidFill>
                  <a:srgbClr val="385723"/>
                </a:solidFill>
                <a:latin typeface="Songti SC Black" panose="02010600040101010101" pitchFamily="2" charset="-122"/>
                <a:ea typeface="Songti SC Black" panose="02010600040101010101" pitchFamily="2" charset="-122"/>
              </a:endParaRPr>
            </a:p>
            <a:p>
              <a:pPr marL="457200" indent="-457200">
                <a:buFontTx/>
                <a:buChar char="-"/>
              </a:pPr>
              <a:r>
                <a:rPr lang="zh-CN" altLang="en-US" sz="2800" b="1" dirty="0">
                  <a:solidFill>
                    <a:srgbClr val="385723"/>
                  </a:solidFill>
                  <a:latin typeface="Songti SC Black" panose="02010600040101010101" pitchFamily="2" charset="-122"/>
                  <a:ea typeface="Songti SC Black" panose="02010600040101010101" pitchFamily="2" charset="-122"/>
                </a:rPr>
                <a:t>爬虫注意事项</a:t>
              </a:r>
            </a:p>
          </p:txBody>
        </p:sp>
      </p:grpSp>
      <p:grpSp>
        <p:nvGrpSpPr>
          <p:cNvPr id="23" name="组合 22"/>
          <p:cNvGrpSpPr/>
          <p:nvPr/>
        </p:nvGrpSpPr>
        <p:grpSpPr>
          <a:xfrm>
            <a:off x="2524211" y="3799547"/>
            <a:ext cx="6466708" cy="1089371"/>
            <a:chOff x="6512562" y="3642179"/>
            <a:chExt cx="6466708" cy="1089371"/>
          </a:xfrm>
        </p:grpSpPr>
        <p:sp>
          <p:nvSpPr>
            <p:cNvPr id="10" name="椭圆 9"/>
            <p:cNvSpPr/>
            <p:nvPr/>
          </p:nvSpPr>
          <p:spPr>
            <a:xfrm>
              <a:off x="6531883" y="3642179"/>
              <a:ext cx="809625" cy="809625"/>
            </a:xfrm>
            <a:prstGeom prst="ellipse">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385723"/>
                </a:solidFill>
                <a:latin typeface="Songti SC Black" panose="02010600040101010101" pitchFamily="2" charset="-122"/>
                <a:ea typeface="Songti SC Black" panose="02010600040101010101" pitchFamily="2" charset="-122"/>
              </a:endParaRPr>
            </a:p>
          </p:txBody>
        </p:sp>
        <p:sp>
          <p:nvSpPr>
            <p:cNvPr id="14" name="文本框 13"/>
            <p:cNvSpPr txBox="1"/>
            <p:nvPr/>
          </p:nvSpPr>
          <p:spPr>
            <a:xfrm>
              <a:off x="6512562" y="3716454"/>
              <a:ext cx="835485" cy="923330"/>
            </a:xfrm>
            <a:prstGeom prst="rect">
              <a:avLst/>
            </a:prstGeom>
            <a:noFill/>
          </p:spPr>
          <p:txBody>
            <a:bodyPr wrap="none" rtlCol="0">
              <a:spAutoFit/>
            </a:bodyPr>
            <a:lstStyle/>
            <a:p>
              <a:r>
                <a:rPr lang="en-US" altLang="zh-CN" sz="5400" b="1" dirty="0">
                  <a:solidFill>
                    <a:schemeClr val="bg1"/>
                  </a:solidFill>
                  <a:latin typeface="Songti SC Black" panose="02010600040101010101" pitchFamily="2" charset="-122"/>
                  <a:ea typeface="Songti SC Black" panose="02010600040101010101" pitchFamily="2" charset="-122"/>
                </a:rPr>
                <a:t>02</a:t>
              </a:r>
              <a:endParaRPr lang="zh-CN" altLang="en-US" sz="5400" b="1" dirty="0">
                <a:solidFill>
                  <a:schemeClr val="bg1"/>
                </a:solidFill>
                <a:latin typeface="Songti SC Black" panose="02010600040101010101" pitchFamily="2" charset="-122"/>
                <a:ea typeface="Songti SC Black" panose="02010600040101010101" pitchFamily="2" charset="-122"/>
              </a:endParaRPr>
            </a:p>
          </p:txBody>
        </p:sp>
        <p:sp>
          <p:nvSpPr>
            <p:cNvPr id="20" name="矩形 19"/>
            <p:cNvSpPr/>
            <p:nvPr/>
          </p:nvSpPr>
          <p:spPr>
            <a:xfrm>
              <a:off x="7626523" y="3777443"/>
              <a:ext cx="5352747" cy="954107"/>
            </a:xfrm>
            <a:prstGeom prst="rect">
              <a:avLst/>
            </a:prstGeom>
          </p:spPr>
          <p:txBody>
            <a:bodyPr wrap="none">
              <a:spAutoFit/>
            </a:bodyPr>
            <a:lstStyle/>
            <a:p>
              <a:r>
                <a:rPr lang="zh-CN" altLang="en-US" sz="2800" b="1" dirty="0">
                  <a:solidFill>
                    <a:srgbClr val="385723"/>
                  </a:solidFill>
                  <a:latin typeface="Songti SC Black" panose="02010600040101010101" pitchFamily="2" charset="-122"/>
                  <a:ea typeface="Songti SC Black" panose="02010600040101010101" pitchFamily="2" charset="-122"/>
                </a:rPr>
                <a:t>使用</a:t>
              </a:r>
              <a:r>
                <a:rPr lang="en-US" altLang="zh-CN" sz="2800" b="1" dirty="0">
                  <a:solidFill>
                    <a:srgbClr val="385723"/>
                  </a:solidFill>
                  <a:latin typeface="Songti SC Black" panose="02010600040101010101" pitchFamily="2" charset="-122"/>
                  <a:ea typeface="Songti SC Black" panose="02010600040101010101" pitchFamily="2" charset="-122"/>
                </a:rPr>
                <a:t>Pandas</a:t>
              </a:r>
              <a:r>
                <a:rPr lang="zh-CN" altLang="en-US" sz="2800" b="1" dirty="0">
                  <a:solidFill>
                    <a:srgbClr val="385723"/>
                  </a:solidFill>
                  <a:latin typeface="Songti SC Black" panose="02010600040101010101" pitchFamily="2" charset="-122"/>
                  <a:ea typeface="Songti SC Black" panose="02010600040101010101" pitchFamily="2" charset="-122"/>
                </a:rPr>
                <a:t>、</a:t>
              </a:r>
              <a:r>
                <a:rPr lang="en-US" altLang="zh-CN" sz="2800" b="1" dirty="0">
                  <a:solidFill>
                    <a:srgbClr val="385723"/>
                  </a:solidFill>
                  <a:latin typeface="Songti SC Black" panose="02010600040101010101" pitchFamily="2" charset="-122"/>
                  <a:ea typeface="Songti SC Black" panose="02010600040101010101" pitchFamily="2" charset="-122"/>
                </a:rPr>
                <a:t>NumPy</a:t>
              </a:r>
              <a:r>
                <a:rPr lang="zh-CN" altLang="en-US" sz="2800" b="1" dirty="0">
                  <a:solidFill>
                    <a:srgbClr val="385723"/>
                  </a:solidFill>
                  <a:latin typeface="Songti SC Black" panose="02010600040101010101" pitchFamily="2" charset="-122"/>
                  <a:ea typeface="Songti SC Black" panose="02010600040101010101" pitchFamily="2" charset="-122"/>
                </a:rPr>
                <a:t>、</a:t>
              </a:r>
              <a:r>
                <a:rPr lang="en-US" altLang="zh-CN" sz="2800" b="1" dirty="0">
                  <a:solidFill>
                    <a:srgbClr val="385723"/>
                  </a:solidFill>
                  <a:latin typeface="Songti SC Black" panose="02010600040101010101" pitchFamily="2" charset="-122"/>
                  <a:ea typeface="Songti SC Black" panose="02010600040101010101" pitchFamily="2" charset="-122"/>
                </a:rPr>
                <a:t>matplotlib</a:t>
              </a:r>
            </a:p>
            <a:p>
              <a:r>
                <a:rPr lang="zh-CN" altLang="en-US" sz="2800" b="1" dirty="0">
                  <a:solidFill>
                    <a:srgbClr val="385723"/>
                  </a:solidFill>
                  <a:latin typeface="Songti SC Black" panose="02010600040101010101" pitchFamily="2" charset="-122"/>
                  <a:ea typeface="Songti SC Black" panose="02010600040101010101" pitchFamily="2" charset="-122"/>
                </a:rPr>
                <a:t>处理重复</a:t>
              </a:r>
              <a:r>
                <a:rPr lang="en-US" altLang="zh-CN" sz="2800" b="1" dirty="0">
                  <a:solidFill>
                    <a:srgbClr val="385723"/>
                  </a:solidFill>
                  <a:latin typeface="Songti SC Black" panose="02010600040101010101" pitchFamily="2" charset="-122"/>
                  <a:ea typeface="Songti SC Black" panose="02010600040101010101" pitchFamily="2" charset="-122"/>
                </a:rPr>
                <a:t>Excel</a:t>
              </a:r>
              <a:r>
                <a:rPr lang="zh-CN" altLang="en-US" sz="2800" b="1" dirty="0">
                  <a:solidFill>
                    <a:srgbClr val="385723"/>
                  </a:solidFill>
                  <a:latin typeface="Songti SC Black" panose="02010600040101010101" pitchFamily="2" charset="-122"/>
                  <a:ea typeface="Songti SC Black" panose="02010600040101010101" pitchFamily="2" charset="-122"/>
                </a:rPr>
                <a:t>数据</a:t>
              </a:r>
            </a:p>
          </p:txBody>
        </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ppt_y</p:attrName>
                                        </p:attrNameLst>
                                      </p:cBhvr>
                                      <p:tavLst>
                                        <p:tav tm="0">
                                          <p:val>
                                            <p:strVal val="#ppt_y+#ppt_h*1.125000"/>
                                          </p:val>
                                        </p:tav>
                                        <p:tav tm="100000">
                                          <p:val>
                                            <p:strVal val="#ppt_y"/>
                                          </p:val>
                                        </p:tav>
                                      </p:tavLst>
                                    </p:anim>
                                    <p:animEffect transition="in" filter="wipe(up)">
                                      <p:cBhvr>
                                        <p:cTn id="13" dur="500"/>
                                        <p:tgtEl>
                                          <p:spTgt spid="21"/>
                                        </p:tgtEl>
                                      </p:cBhvr>
                                    </p:animEffect>
                                  </p:childTnLst>
                                </p:cTn>
                              </p:par>
                            </p:childTnLst>
                          </p:cTn>
                        </p:par>
                        <p:par>
                          <p:cTn id="14" fill="hold">
                            <p:stCondLst>
                              <p:cond delay="1500"/>
                            </p:stCondLst>
                            <p:childTnLst>
                              <p:par>
                                <p:cTn id="15" presetID="1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p:tgtEl>
                                          <p:spTgt spid="23"/>
                                        </p:tgtEl>
                                        <p:attrNameLst>
                                          <p:attrName>ppt_y</p:attrName>
                                        </p:attrNameLst>
                                      </p:cBhvr>
                                      <p:tavLst>
                                        <p:tav tm="0">
                                          <p:val>
                                            <p:strVal val="#ppt_y+#ppt_h*1.125000"/>
                                          </p:val>
                                        </p:tav>
                                        <p:tav tm="100000">
                                          <p:val>
                                            <p:strVal val="#ppt_y"/>
                                          </p:val>
                                        </p:tav>
                                      </p:tavLst>
                                    </p:anim>
                                    <p:animEffect transition="in" filter="wipe(up)">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2F0AF5C-BFAE-D042-ACD1-3547ACD06248}"/>
              </a:ext>
            </a:extLst>
          </p:cNvPr>
          <p:cNvSpPr/>
          <p:nvPr/>
        </p:nvSpPr>
        <p:spPr>
          <a:xfrm>
            <a:off x="335360" y="404664"/>
            <a:ext cx="4104456" cy="5178084"/>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现在我们已经实现了爬虫程序的基本功能</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剩下的“亿点点”细节都是为了反反爬虫机制</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更改</a:t>
            </a: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IP</a:t>
            </a: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地址</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定时更改</a:t>
            </a: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cookie</a:t>
            </a:r>
          </a:p>
          <a:p>
            <a:pPr marL="742950" lvl="1"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自动保存数据，防止程序中断，爬取数据需要重来</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此外我们可以通过页面信息，解析表格数据</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以及下载批量的</a:t>
            </a:r>
            <a:r>
              <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pdf</a:t>
            </a:r>
            <a:r>
              <a:rPr lang="zh-CN" altLang="en-US"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文件或其他文件</a:t>
            </a:r>
            <a:endParaRPr lang="en-US" altLang="zh-CN"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8" name="图片 7" descr="表格&#10;&#10;描述已自动生成">
            <a:extLst>
              <a:ext uri="{FF2B5EF4-FFF2-40B4-BE49-F238E27FC236}">
                <a16:creationId xmlns:a16="http://schemas.microsoft.com/office/drawing/2014/main" id="{1C42DA44-316A-154D-835F-EB4E1F2EB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2127" y="730250"/>
            <a:ext cx="7369320" cy="6127750"/>
          </a:xfrm>
          <a:prstGeom prst="rect">
            <a:avLst/>
          </a:prstGeom>
        </p:spPr>
      </p:pic>
      <p:pic>
        <p:nvPicPr>
          <p:cNvPr id="6" name="图片 5">
            <a:extLst>
              <a:ext uri="{FF2B5EF4-FFF2-40B4-BE49-F238E27FC236}">
                <a16:creationId xmlns:a16="http://schemas.microsoft.com/office/drawing/2014/main" id="{9581DC3D-46FD-2345-A9A2-259D39A19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0"/>
            <a:ext cx="6025574" cy="3573016"/>
          </a:xfrm>
          <a:prstGeom prst="rect">
            <a:avLst/>
          </a:prstGeom>
        </p:spPr>
      </p:pic>
    </p:spTree>
    <p:extLst>
      <p:ext uri="{BB962C8B-B14F-4D97-AF65-F5344CB8AC3E}">
        <p14:creationId xmlns:p14="http://schemas.microsoft.com/office/powerpoint/2010/main" val="15787646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1829D-22CC-E749-9C76-C76E03B28F51}"/>
              </a:ext>
            </a:extLst>
          </p:cNvPr>
          <p:cNvSpPr>
            <a:spLocks noGrp="1"/>
          </p:cNvSpPr>
          <p:nvPr>
            <p:ph type="title"/>
          </p:nvPr>
        </p:nvSpPr>
        <p:spPr/>
        <p:txBody>
          <a:bodyPr/>
          <a:lstStyle/>
          <a:p>
            <a:endParaRPr kumimoji="1" lang="zh-CN" altLang="en-US"/>
          </a:p>
        </p:txBody>
      </p:sp>
      <p:pic>
        <p:nvPicPr>
          <p:cNvPr id="5" name="内容占位符 4" descr="图形用户界面, 文本&#10;&#10;描述已自动生成">
            <a:extLst>
              <a:ext uri="{FF2B5EF4-FFF2-40B4-BE49-F238E27FC236}">
                <a16:creationId xmlns:a16="http://schemas.microsoft.com/office/drawing/2014/main" id="{8529DBF4-E318-C14D-8995-56BF9349DE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891186" cy="6858000"/>
          </a:xfrm>
        </p:spPr>
      </p:pic>
      <p:sp>
        <p:nvSpPr>
          <p:cNvPr id="6" name="矩形 5">
            <a:extLst>
              <a:ext uri="{FF2B5EF4-FFF2-40B4-BE49-F238E27FC236}">
                <a16:creationId xmlns:a16="http://schemas.microsoft.com/office/drawing/2014/main" id="{FB873182-642B-9A4C-A77C-2F7FCDB86A72}"/>
              </a:ext>
            </a:extLst>
          </p:cNvPr>
          <p:cNvSpPr/>
          <p:nvPr/>
        </p:nvSpPr>
        <p:spPr>
          <a:xfrm>
            <a:off x="6101481" y="692696"/>
            <a:ext cx="6120680" cy="3214213"/>
          </a:xfrm>
          <a:prstGeom prst="rect">
            <a:avLst/>
          </a:prstGeom>
        </p:spPr>
        <p:txBody>
          <a:bodyPr wrap="square">
            <a:spAutoFit/>
          </a:bodyPr>
          <a:lstStyle/>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这里我们用</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600s</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爬取</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20</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个页面一共</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400</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条数据</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也就是</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10</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分钟</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400</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条数据</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为什么爬取的速度这么慢？</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其实这个速度是我用了</a:t>
            </a: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sleep </a:t>
            </a: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刻意放缓后的结果</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742950" lvl="1" indent="-285750" defTabSz="1285240">
              <a:lnSpc>
                <a:spcPct val="130000"/>
              </a:lnSpc>
              <a:spcBef>
                <a:spcPct val="20000"/>
              </a:spcBef>
              <a:buFontTx/>
              <a:buChar char="-"/>
              <a:defRPr/>
            </a:pPr>
            <a:r>
              <a:rPr lang="zh-CN" altLang="en-US"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因为快速大量的打开网页会对服务器造成一定的损害，如果爬取速度过快可能会把对方的服务器搞崩溃，所以我们在爬取数据的时候会礼貌得放慢速度。</a:t>
            </a: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a:p>
            <a:pPr marL="285750" indent="-285750" defTabSz="1285240">
              <a:lnSpc>
                <a:spcPct val="130000"/>
              </a:lnSpc>
              <a:spcBef>
                <a:spcPct val="20000"/>
              </a:spcBef>
              <a:buFontTx/>
              <a:buChar char="-"/>
              <a:defRPr/>
            </a:pPr>
            <a:endPar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8" name="图片 7" descr="报纸上的表格&#10;&#10;低可信度描述已自动生成">
            <a:extLst>
              <a:ext uri="{FF2B5EF4-FFF2-40B4-BE49-F238E27FC236}">
                <a16:creationId xmlns:a16="http://schemas.microsoft.com/office/drawing/2014/main" id="{7517F3AC-552B-1745-B607-5CC0B662A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07" y="4359096"/>
            <a:ext cx="10181343" cy="2498904"/>
          </a:xfrm>
          <a:prstGeom prst="rect">
            <a:avLst/>
          </a:prstGeom>
        </p:spPr>
      </p:pic>
    </p:spTree>
    <p:extLst>
      <p:ext uri="{BB962C8B-B14F-4D97-AF65-F5344CB8AC3E}">
        <p14:creationId xmlns:p14="http://schemas.microsoft.com/office/powerpoint/2010/main" val="283369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248140" y="-34290"/>
            <a:ext cx="2165985" cy="692658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65175" y="3415665"/>
            <a:ext cx="791845" cy="7556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1179" y="3747491"/>
            <a:ext cx="3914775" cy="2554545"/>
          </a:xfrm>
          <a:prstGeom prst="rect">
            <a:avLst/>
          </a:prstGeom>
          <a:noFill/>
        </p:spPr>
        <p:txBody>
          <a:bodyPr wrap="square" rtlCol="0">
            <a:spAutoFit/>
          </a:bodyPr>
          <a:lstStyle/>
          <a:p>
            <a:r>
              <a:rPr lang="en-US" altLang="zh-CN" sz="4000" b="1" dirty="0">
                <a:solidFill>
                  <a:schemeClr val="tx1">
                    <a:lumMod val="75000"/>
                    <a:lumOff val="25000"/>
                  </a:schemeClr>
                </a:solidFill>
                <a:latin typeface="Songti SC Black" panose="02010600040101010101" pitchFamily="2" charset="-122"/>
                <a:ea typeface="Songti SC Black" panose="02010600040101010101" pitchFamily="2" charset="-122"/>
              </a:rPr>
              <a:t>Pandas </a:t>
            </a:r>
            <a:r>
              <a:rPr lang="zh-CN" altLang="en-US" sz="4000" b="1" dirty="0">
                <a:solidFill>
                  <a:schemeClr val="tx1">
                    <a:lumMod val="75000"/>
                    <a:lumOff val="25000"/>
                  </a:schemeClr>
                </a:solidFill>
                <a:latin typeface="Songti SC Black" panose="02010600040101010101" pitchFamily="2" charset="-122"/>
                <a:ea typeface="Songti SC Black" panose="02010600040101010101" pitchFamily="2" charset="-122"/>
              </a:rPr>
              <a:t>是一个非常好用的库，可以非常快捷的处理表格信息</a:t>
            </a:r>
            <a:endParaRPr lang="en-US" altLang="zh-CN" sz="4000" b="1" dirty="0">
              <a:solidFill>
                <a:schemeClr val="tx1">
                  <a:lumMod val="75000"/>
                  <a:lumOff val="25000"/>
                </a:schemeClr>
              </a:solidFill>
              <a:latin typeface="Songti SC Black" panose="02010600040101010101" pitchFamily="2" charset="-122"/>
              <a:ea typeface="Songti SC Black" panose="02010600040101010101" pitchFamily="2" charset="-122"/>
            </a:endParaRPr>
          </a:p>
        </p:txBody>
      </p:sp>
      <p:sp>
        <p:nvSpPr>
          <p:cNvPr id="8" name="文本框 7"/>
          <p:cNvSpPr txBox="1"/>
          <p:nvPr/>
        </p:nvSpPr>
        <p:spPr>
          <a:xfrm>
            <a:off x="589280" y="1066165"/>
            <a:ext cx="7241540" cy="1569660"/>
          </a:xfrm>
          <a:prstGeom prst="rect">
            <a:avLst/>
          </a:prstGeom>
          <a:noFill/>
        </p:spPr>
        <p:txBody>
          <a:bodyPr wrap="square" rtlCol="0">
            <a:spAutoFit/>
          </a:bodyPr>
          <a:lstStyle/>
          <a:p>
            <a:r>
              <a:rPr lang="en-US" altLang="zh-CN" sz="9600" b="1" dirty="0">
                <a:solidFill>
                  <a:schemeClr val="accent6">
                    <a:lumMod val="50000"/>
                  </a:schemeClr>
                </a:solidFill>
                <a:latin typeface="Songti SC Black" panose="02010600040101010101" pitchFamily="2" charset="-122"/>
                <a:ea typeface="Songti SC Black" panose="02010600040101010101" pitchFamily="2" charset="-122"/>
              </a:rPr>
              <a:t>Pandas</a:t>
            </a:r>
            <a:endParaRPr lang="en-US" altLang="zh-CN" sz="9600" b="1" dirty="0">
              <a:solidFill>
                <a:schemeClr val="accent6">
                  <a:lumMod val="50000"/>
                </a:schemeClr>
              </a:solidFill>
              <a:latin typeface="Songti SC Black" panose="02010600040101010101" pitchFamily="2" charset="-122"/>
              <a:ea typeface="Songti SC Black" panose="02010600040101010101" pitchFamily="2" charset="-122"/>
            </a:endParaRPr>
          </a:p>
        </p:txBody>
      </p:sp>
      <p:pic>
        <p:nvPicPr>
          <p:cNvPr id="2" name="图片 1" descr="74da3b4f8d48e64e69f04b5fb4d1149e"/>
          <p:cNvPicPr>
            <a:picLocks noChangeAspect="1"/>
          </p:cNvPicPr>
          <p:nvPr/>
        </p:nvPicPr>
        <p:blipFill>
          <a:blip r:embed="rId3"/>
          <a:stretch>
            <a:fillRect/>
          </a:stretch>
        </p:blipFill>
        <p:spPr>
          <a:xfrm>
            <a:off x="4822190" y="390525"/>
            <a:ext cx="5255895" cy="29565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9"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2"/>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表格&#10;&#10;描述已自动生成">
            <a:extLst>
              <a:ext uri="{FF2B5EF4-FFF2-40B4-BE49-F238E27FC236}">
                <a16:creationId xmlns:a16="http://schemas.microsoft.com/office/drawing/2014/main" id="{27ECED7A-C1C3-1241-A362-16066854C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28" y="0"/>
            <a:ext cx="10644944" cy="6858000"/>
          </a:xfrm>
          <a:prstGeom prst="rect">
            <a:avLst/>
          </a:prstGeom>
        </p:spPr>
      </p:pic>
    </p:spTree>
    <p:extLst>
      <p:ext uri="{BB962C8B-B14F-4D97-AF65-F5344CB8AC3E}">
        <p14:creationId xmlns:p14="http://schemas.microsoft.com/office/powerpoint/2010/main" val="5293279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b109e8f4f34e4aece63c2b5a7373dae"/>
          <p:cNvPicPr>
            <a:picLocks noChangeAspect="1"/>
          </p:cNvPicPr>
          <p:nvPr/>
        </p:nvPicPr>
        <p:blipFill>
          <a:blip r:embed="rId3"/>
          <a:stretch>
            <a:fillRect/>
          </a:stretch>
        </p:blipFill>
        <p:spPr>
          <a:xfrm>
            <a:off x="-62865" y="-15875"/>
            <a:ext cx="12257405" cy="7098665"/>
          </a:xfrm>
          <a:prstGeom prst="rect">
            <a:avLst/>
          </a:prstGeom>
        </p:spPr>
      </p:pic>
      <p:grpSp>
        <p:nvGrpSpPr>
          <p:cNvPr id="14" name="组合 13"/>
          <p:cNvGrpSpPr/>
          <p:nvPr/>
        </p:nvGrpSpPr>
        <p:grpSpPr>
          <a:xfrm>
            <a:off x="2784203" y="1419134"/>
            <a:ext cx="1553028" cy="3697129"/>
            <a:chOff x="2675346" y="827314"/>
            <a:chExt cx="1553028" cy="3697129"/>
          </a:xfrm>
        </p:grpSpPr>
        <p:cxnSp>
          <p:nvCxnSpPr>
            <p:cNvPr id="9" name="直接连接符 8"/>
            <p:cNvCxnSpPr/>
            <p:nvPr/>
          </p:nvCxnSpPr>
          <p:spPr>
            <a:xfrm>
              <a:off x="2675346" y="827314"/>
              <a:ext cx="155302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728686" y="827314"/>
              <a:ext cx="0" cy="36851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75346" y="4524443"/>
              <a:ext cx="155302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H="1">
            <a:off x="7831546" y="1419134"/>
            <a:ext cx="1553028" cy="3697129"/>
            <a:chOff x="2675346" y="827314"/>
            <a:chExt cx="1553028" cy="3697129"/>
          </a:xfrm>
        </p:grpSpPr>
        <p:cxnSp>
          <p:nvCxnSpPr>
            <p:cNvPr id="16" name="直接连接符 15"/>
            <p:cNvCxnSpPr/>
            <p:nvPr/>
          </p:nvCxnSpPr>
          <p:spPr>
            <a:xfrm>
              <a:off x="2675346" y="827314"/>
              <a:ext cx="155302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28686" y="827314"/>
              <a:ext cx="0" cy="36851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75346" y="4524443"/>
              <a:ext cx="155302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940748" y="1960795"/>
            <a:ext cx="4288353" cy="1323439"/>
          </a:xfrm>
          <a:prstGeom prst="rect">
            <a:avLst/>
          </a:prstGeom>
          <a:noFill/>
        </p:spPr>
        <p:txBody>
          <a:bodyPr wrap="none" rtlCol="0">
            <a:spAutoFit/>
          </a:bodyPr>
          <a:lstStyle/>
          <a:p>
            <a:r>
              <a:rPr lang="zh-CN" altLang="en-US" sz="8000" b="1" u="sng" dirty="0">
                <a:solidFill>
                  <a:schemeClr val="bg1"/>
                </a:solidFill>
                <a:latin typeface="Songti SC Black" panose="02010600040101010101" pitchFamily="2" charset="-122"/>
                <a:ea typeface="Songti SC Black" panose="02010600040101010101" pitchFamily="2" charset="-122"/>
              </a:rPr>
              <a:t>谢谢观赏</a:t>
            </a:r>
          </a:p>
        </p:txBody>
      </p:sp>
      <p:sp>
        <p:nvSpPr>
          <p:cNvPr id="3" name="矩形 2"/>
          <p:cNvSpPr/>
          <p:nvPr/>
        </p:nvSpPr>
        <p:spPr>
          <a:xfrm>
            <a:off x="4694344" y="4193887"/>
            <a:ext cx="2780212" cy="1198880"/>
          </a:xfrm>
          <a:prstGeom prst="rect">
            <a:avLst/>
          </a:prstGeom>
        </p:spPr>
        <p:txBody>
          <a:bodyPr wrap="square">
            <a:spAutoFit/>
          </a:bodyPr>
          <a:lstStyle/>
          <a:p>
            <a:pPr algn="ct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Summer song  </a:t>
            </a:r>
          </a:p>
          <a:p>
            <a:pPr algn="ct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summer long  </a:t>
            </a:r>
          </a:p>
          <a:p>
            <a:pPr algn="ct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summer sounds  </a:t>
            </a:r>
          </a:p>
          <a:p>
            <a:pPr algn="ctr"/>
            <a:r>
              <a:rPr lang="en-US" altLang="zh-CN" b="1" dirty="0">
                <a:solidFill>
                  <a:schemeClr val="bg1"/>
                </a:solidFill>
                <a:latin typeface="Times New Roman" panose="02020603050405020304" pitchFamily="18" charset="0"/>
                <a:ea typeface="Songti SC Black" panose="02010600040101010101" pitchFamily="2" charset="-122"/>
                <a:sym typeface="Times New Roman" panose="02020603050405020304" pitchFamily="18" charset="0"/>
              </a:rPr>
              <a:t>of summer throng  </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p:nvPr/>
        </p:nvSpPr>
        <p:spPr>
          <a:xfrm>
            <a:off x="3135923" y="431800"/>
            <a:ext cx="1307080" cy="2806789"/>
          </a:xfrm>
          <a:prstGeom prst="rect">
            <a:avLst/>
          </a:prstGeom>
          <a:noFill/>
          <a:ln w="889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85723"/>
              </a:solidFill>
            </a:endParaRPr>
          </a:p>
        </p:txBody>
      </p:sp>
      <p:sp>
        <p:nvSpPr>
          <p:cNvPr id="8" name="矩形 7"/>
          <p:cNvSpPr/>
          <p:nvPr/>
        </p:nvSpPr>
        <p:spPr>
          <a:xfrm>
            <a:off x="2946400" y="820057"/>
            <a:ext cx="520700" cy="2024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85723"/>
              </a:solidFill>
            </a:endParaRPr>
          </a:p>
        </p:txBody>
      </p:sp>
      <p:grpSp>
        <p:nvGrpSpPr>
          <p:cNvPr id="10" name="组合 9"/>
          <p:cNvGrpSpPr/>
          <p:nvPr/>
        </p:nvGrpSpPr>
        <p:grpSpPr>
          <a:xfrm>
            <a:off x="1018863" y="816631"/>
            <a:ext cx="3262432" cy="1597013"/>
            <a:chOff x="1361763" y="689631"/>
            <a:chExt cx="3262432" cy="1597013"/>
          </a:xfrm>
        </p:grpSpPr>
        <p:sp>
          <p:nvSpPr>
            <p:cNvPr id="6" name="矩形 5"/>
            <p:cNvSpPr/>
            <p:nvPr/>
          </p:nvSpPr>
          <p:spPr>
            <a:xfrm>
              <a:off x="1361763" y="689631"/>
              <a:ext cx="1723549" cy="707886"/>
            </a:xfrm>
            <a:prstGeom prst="rect">
              <a:avLst/>
            </a:prstGeom>
          </p:spPr>
          <p:txBody>
            <a:bodyPr wrap="none">
              <a:spAutoFit/>
            </a:bodyPr>
            <a:lstStyle/>
            <a:p>
              <a:pPr defTabSz="1285240">
                <a:spcBef>
                  <a:spcPct val="20000"/>
                </a:spcBef>
                <a:defRPr/>
              </a:pPr>
              <a:r>
                <a:rPr lang="zh-CN" altLang="en-US" sz="4000" b="1" dirty="0">
                  <a:solidFill>
                    <a:srgbClr val="385723"/>
                  </a:solidFill>
                  <a:latin typeface="Songti SC Black" panose="02010600040101010101" pitchFamily="2" charset="-122"/>
                  <a:ea typeface="Songti SC Black" panose="02010600040101010101" pitchFamily="2" charset="-122"/>
                  <a:sym typeface="Times New Roman" panose="02020603050405020304" pitchFamily="18" charset="0"/>
                </a:rPr>
                <a:t>什么是</a:t>
              </a:r>
              <a:endParaRPr lang="en-US" altLang="zh-CN" sz="4000" b="1" dirty="0">
                <a:solidFill>
                  <a:srgbClr val="385723"/>
                </a:solidFill>
                <a:latin typeface="Songti SC Black" panose="02010600040101010101" pitchFamily="2" charset="-122"/>
                <a:ea typeface="Songti SC Black" panose="02010600040101010101" pitchFamily="2" charset="-122"/>
                <a:sym typeface="Times New Roman" panose="02020603050405020304" pitchFamily="18" charset="0"/>
              </a:endParaRPr>
            </a:p>
          </p:txBody>
        </p:sp>
        <p:sp>
          <p:nvSpPr>
            <p:cNvPr id="7" name="矩形 6"/>
            <p:cNvSpPr/>
            <p:nvPr/>
          </p:nvSpPr>
          <p:spPr>
            <a:xfrm>
              <a:off x="1361763" y="1270981"/>
              <a:ext cx="3262432" cy="1015663"/>
            </a:xfrm>
            <a:prstGeom prst="rect">
              <a:avLst/>
            </a:prstGeom>
          </p:spPr>
          <p:txBody>
            <a:bodyPr wrap="none">
              <a:spAutoFit/>
            </a:bodyPr>
            <a:lstStyle/>
            <a:p>
              <a:pPr defTabSz="1285240">
                <a:spcBef>
                  <a:spcPct val="20000"/>
                </a:spcBef>
                <a:defRPr/>
              </a:pPr>
              <a:r>
                <a:rPr lang="zh-CN" altLang="en-US" sz="6000" b="1" dirty="0">
                  <a:solidFill>
                    <a:srgbClr val="385723"/>
                  </a:solidFill>
                  <a:latin typeface="Songti SC Black" panose="02010600040101010101" pitchFamily="2" charset="-122"/>
                  <a:ea typeface="Songti SC Black" panose="02010600040101010101" pitchFamily="2" charset="-122"/>
                  <a:sym typeface="Times New Roman" panose="02020603050405020304" pitchFamily="18" charset="0"/>
                </a:rPr>
                <a:t>网络爬虫</a:t>
              </a:r>
              <a:endParaRPr lang="en-US" altLang="zh-CN" sz="1100" b="1" dirty="0">
                <a:solidFill>
                  <a:srgbClr val="385723"/>
                </a:solidFill>
                <a:latin typeface="Songti SC Black" panose="02010600040101010101" pitchFamily="2" charset="-122"/>
                <a:ea typeface="Songti SC Black" panose="02010600040101010101" pitchFamily="2" charset="-122"/>
                <a:sym typeface="Times New Roman" panose="02020603050405020304" pitchFamily="18" charset="0"/>
              </a:endParaRPr>
            </a:p>
          </p:txBody>
        </p:sp>
      </p:grpSp>
      <p:sp>
        <p:nvSpPr>
          <p:cNvPr id="11" name="矩形 10"/>
          <p:cNvSpPr/>
          <p:nvPr/>
        </p:nvSpPr>
        <p:spPr>
          <a:xfrm>
            <a:off x="1018863" y="3868707"/>
            <a:ext cx="2810187" cy="2049792"/>
          </a:xfrm>
          <a:prstGeom prst="rect">
            <a:avLst/>
          </a:prstGeom>
        </p:spPr>
        <p:txBody>
          <a:bodyPr wrap="square">
            <a:spAutoFit/>
          </a:bodyPr>
          <a:lstStyle/>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模拟人的行为，用程序打开网页，通过网页的</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html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格式来找到我们想要的数据，并以一定的格式保存在文件中。</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cxnSp>
        <p:nvCxnSpPr>
          <p:cNvPr id="14" name="直接连接符 13"/>
          <p:cNvCxnSpPr/>
          <p:nvPr/>
        </p:nvCxnSpPr>
        <p:spPr>
          <a:xfrm>
            <a:off x="892506" y="3746500"/>
            <a:ext cx="0" cy="2120900"/>
          </a:xfrm>
          <a:prstGeom prst="line">
            <a:avLst/>
          </a:prstGeom>
          <a:ln w="76200">
            <a:solidFill>
              <a:srgbClr val="385723"/>
            </a:solidFill>
          </a:ln>
        </p:spPr>
        <p:style>
          <a:lnRef idx="1">
            <a:schemeClr val="accent1"/>
          </a:lnRef>
          <a:fillRef idx="0">
            <a:schemeClr val="accent1"/>
          </a:fillRef>
          <a:effectRef idx="0">
            <a:schemeClr val="accent1"/>
          </a:effectRef>
          <a:fontRef idx="minor">
            <a:schemeClr val="tx1"/>
          </a:fontRef>
        </p:style>
      </p:cxnSp>
      <p:pic>
        <p:nvPicPr>
          <p:cNvPr id="16" name="图片 15" descr="图形用户界面, 文本, 应用程序&#10;&#10;描述已自动生成">
            <a:extLst>
              <a:ext uri="{FF2B5EF4-FFF2-40B4-BE49-F238E27FC236}">
                <a16:creationId xmlns:a16="http://schemas.microsoft.com/office/drawing/2014/main" id="{738A506E-6F8E-A74C-97DB-A52DA7066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513" y="168620"/>
            <a:ext cx="7344877" cy="57789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9A3E1-B238-DF4F-AD40-57B1F629C3B2}"/>
              </a:ext>
            </a:extLst>
          </p:cNvPr>
          <p:cNvSpPr>
            <a:spLocks noGrp="1"/>
          </p:cNvSpPr>
          <p:nvPr>
            <p:ph type="title"/>
          </p:nvPr>
        </p:nvSpPr>
        <p:spPr/>
        <p:txBody>
          <a:bodyPr/>
          <a:lstStyle/>
          <a:p>
            <a:endParaRPr kumimoji="1" lang="zh-CN" altLang="en-US" dirty="0"/>
          </a:p>
        </p:txBody>
      </p:sp>
      <p:pic>
        <p:nvPicPr>
          <p:cNvPr id="5" name="内容占位符 4" descr="图片包含 文本&#10;&#10;描述已自动生成">
            <a:extLst>
              <a:ext uri="{FF2B5EF4-FFF2-40B4-BE49-F238E27FC236}">
                <a16:creationId xmlns:a16="http://schemas.microsoft.com/office/drawing/2014/main" id="{077F9DC7-96BA-8745-BC67-9BB0C134FC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243" y="1741476"/>
            <a:ext cx="7576069" cy="5097413"/>
          </a:xfrm>
          <a:prstGeom prst="rect">
            <a:avLst/>
          </a:prstGeom>
        </p:spPr>
      </p:pic>
      <p:pic>
        <p:nvPicPr>
          <p:cNvPr id="6" name="图片 5" descr="图形用户界面, 应用程序&#10;&#10;描述已自动生成">
            <a:extLst>
              <a:ext uri="{FF2B5EF4-FFF2-40B4-BE49-F238E27FC236}">
                <a16:creationId xmlns:a16="http://schemas.microsoft.com/office/drawing/2014/main" id="{1DA419AD-3BB5-D241-9372-51AB03680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99" y="19111"/>
            <a:ext cx="7578436" cy="1685275"/>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E669C73E-82B9-F943-852E-A7519AFF2601}"/>
                  </a:ext>
                </a:extLst>
              </p14:cNvPr>
              <p14:cNvContentPartPr/>
              <p14:nvPr/>
            </p14:nvContentPartPr>
            <p14:xfrm>
              <a:off x="630397" y="355033"/>
              <a:ext cx="537480" cy="17280"/>
            </p14:xfrm>
          </p:contentPart>
        </mc:Choice>
        <mc:Fallback xmlns="">
          <p:pic>
            <p:nvPicPr>
              <p:cNvPr id="9" name="墨迹 8">
                <a:extLst>
                  <a:ext uri="{FF2B5EF4-FFF2-40B4-BE49-F238E27FC236}">
                    <a16:creationId xmlns:a16="http://schemas.microsoft.com/office/drawing/2014/main" id="{E669C73E-82B9-F943-852E-A7519AFF2601}"/>
                  </a:ext>
                </a:extLst>
              </p:cNvPr>
              <p:cNvPicPr/>
              <p:nvPr/>
            </p:nvPicPr>
            <p:blipFill>
              <a:blip r:embed="rId6"/>
              <a:stretch>
                <a:fillRect/>
              </a:stretch>
            </p:blipFill>
            <p:spPr>
              <a:xfrm>
                <a:off x="576397" y="247033"/>
                <a:ext cx="645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墨迹 10">
                <a:extLst>
                  <a:ext uri="{FF2B5EF4-FFF2-40B4-BE49-F238E27FC236}">
                    <a16:creationId xmlns:a16="http://schemas.microsoft.com/office/drawing/2014/main" id="{E7F7E1FA-DC15-2E41-B62C-BB568DC1E957}"/>
                  </a:ext>
                </a:extLst>
              </p14:cNvPr>
              <p14:cNvContentPartPr/>
              <p14:nvPr/>
            </p14:nvContentPartPr>
            <p14:xfrm>
              <a:off x="5240557" y="2206513"/>
              <a:ext cx="609120" cy="360"/>
            </p14:xfrm>
          </p:contentPart>
        </mc:Choice>
        <mc:Fallback xmlns="">
          <p:pic>
            <p:nvPicPr>
              <p:cNvPr id="11" name="墨迹 10">
                <a:extLst>
                  <a:ext uri="{FF2B5EF4-FFF2-40B4-BE49-F238E27FC236}">
                    <a16:creationId xmlns:a16="http://schemas.microsoft.com/office/drawing/2014/main" id="{E7F7E1FA-DC15-2E41-B62C-BB568DC1E957}"/>
                  </a:ext>
                </a:extLst>
              </p:cNvPr>
              <p:cNvPicPr/>
              <p:nvPr/>
            </p:nvPicPr>
            <p:blipFill>
              <a:blip r:embed="rId8"/>
              <a:stretch>
                <a:fillRect/>
              </a:stretch>
            </p:blipFill>
            <p:spPr>
              <a:xfrm>
                <a:off x="5186557" y="2098873"/>
                <a:ext cx="716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4F330522-2BD3-7B40-B3FE-46F63046DA7D}"/>
                  </a:ext>
                </a:extLst>
              </p14:cNvPr>
              <p14:cNvContentPartPr/>
              <p14:nvPr/>
            </p14:nvContentPartPr>
            <p14:xfrm>
              <a:off x="1423837" y="364393"/>
              <a:ext cx="2412000" cy="28800"/>
            </p14:xfrm>
          </p:contentPart>
        </mc:Choice>
        <mc:Fallback xmlns="">
          <p:pic>
            <p:nvPicPr>
              <p:cNvPr id="13" name="墨迹 12">
                <a:extLst>
                  <a:ext uri="{FF2B5EF4-FFF2-40B4-BE49-F238E27FC236}">
                    <a16:creationId xmlns:a16="http://schemas.microsoft.com/office/drawing/2014/main" id="{4F330522-2BD3-7B40-B3FE-46F63046DA7D}"/>
                  </a:ext>
                </a:extLst>
              </p:cNvPr>
              <p:cNvPicPr/>
              <p:nvPr/>
            </p:nvPicPr>
            <p:blipFill>
              <a:blip r:embed="rId10"/>
              <a:stretch>
                <a:fillRect/>
              </a:stretch>
            </p:blipFill>
            <p:spPr>
              <a:xfrm>
                <a:off x="1369837" y="256393"/>
                <a:ext cx="2519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a:extLst>
                  <a:ext uri="{FF2B5EF4-FFF2-40B4-BE49-F238E27FC236}">
                    <a16:creationId xmlns:a16="http://schemas.microsoft.com/office/drawing/2014/main" id="{42220B07-26C2-874F-9436-9E7539C7093C}"/>
                  </a:ext>
                </a:extLst>
              </p14:cNvPr>
              <p14:cNvContentPartPr/>
              <p14:nvPr/>
            </p14:nvContentPartPr>
            <p14:xfrm>
              <a:off x="1677997" y="2554633"/>
              <a:ext cx="346320" cy="360"/>
            </p14:xfrm>
          </p:contentPart>
        </mc:Choice>
        <mc:Fallback xmlns="">
          <p:pic>
            <p:nvPicPr>
              <p:cNvPr id="14" name="墨迹 13">
                <a:extLst>
                  <a:ext uri="{FF2B5EF4-FFF2-40B4-BE49-F238E27FC236}">
                    <a16:creationId xmlns:a16="http://schemas.microsoft.com/office/drawing/2014/main" id="{42220B07-26C2-874F-9436-9E7539C7093C}"/>
                  </a:ext>
                </a:extLst>
              </p:cNvPr>
              <p:cNvPicPr/>
              <p:nvPr/>
            </p:nvPicPr>
            <p:blipFill>
              <a:blip r:embed="rId12"/>
              <a:stretch>
                <a:fillRect/>
              </a:stretch>
            </p:blipFill>
            <p:spPr>
              <a:xfrm>
                <a:off x="1624357" y="2446993"/>
                <a:ext cx="453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3175FDA7-E69C-3B4D-A0C8-99513595817B}"/>
                  </a:ext>
                </a:extLst>
              </p14:cNvPr>
              <p14:cNvContentPartPr/>
              <p14:nvPr/>
            </p14:nvContentPartPr>
            <p14:xfrm>
              <a:off x="1692037" y="3115153"/>
              <a:ext cx="733320" cy="360"/>
            </p14:xfrm>
          </p:contentPart>
        </mc:Choice>
        <mc:Fallback xmlns="">
          <p:pic>
            <p:nvPicPr>
              <p:cNvPr id="15" name="墨迹 14">
                <a:extLst>
                  <a:ext uri="{FF2B5EF4-FFF2-40B4-BE49-F238E27FC236}">
                    <a16:creationId xmlns:a16="http://schemas.microsoft.com/office/drawing/2014/main" id="{3175FDA7-E69C-3B4D-A0C8-99513595817B}"/>
                  </a:ext>
                </a:extLst>
              </p:cNvPr>
              <p:cNvPicPr/>
              <p:nvPr/>
            </p:nvPicPr>
            <p:blipFill>
              <a:blip r:embed="rId14"/>
              <a:stretch>
                <a:fillRect/>
              </a:stretch>
            </p:blipFill>
            <p:spPr>
              <a:xfrm>
                <a:off x="1638397" y="3007513"/>
                <a:ext cx="840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1D672D2A-830B-7F4D-B885-9A3206A267B3}"/>
                  </a:ext>
                </a:extLst>
              </p14:cNvPr>
              <p14:cNvContentPartPr/>
              <p14:nvPr/>
            </p14:nvContentPartPr>
            <p14:xfrm>
              <a:off x="1696717" y="3633193"/>
              <a:ext cx="266400" cy="3600"/>
            </p14:xfrm>
          </p:contentPart>
        </mc:Choice>
        <mc:Fallback xmlns="">
          <p:pic>
            <p:nvPicPr>
              <p:cNvPr id="16" name="墨迹 15">
                <a:extLst>
                  <a:ext uri="{FF2B5EF4-FFF2-40B4-BE49-F238E27FC236}">
                    <a16:creationId xmlns:a16="http://schemas.microsoft.com/office/drawing/2014/main" id="{1D672D2A-830B-7F4D-B885-9A3206A267B3}"/>
                  </a:ext>
                </a:extLst>
              </p:cNvPr>
              <p:cNvPicPr/>
              <p:nvPr/>
            </p:nvPicPr>
            <p:blipFill>
              <a:blip r:embed="rId16"/>
              <a:stretch>
                <a:fillRect/>
              </a:stretch>
            </p:blipFill>
            <p:spPr>
              <a:xfrm>
                <a:off x="1642717" y="3525193"/>
                <a:ext cx="3740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BE3E6314-E6D3-E948-93E5-6225110A3403}"/>
                  </a:ext>
                </a:extLst>
              </p14:cNvPr>
              <p14:cNvContentPartPr/>
              <p14:nvPr/>
            </p14:nvContentPartPr>
            <p14:xfrm>
              <a:off x="1730557" y="4171393"/>
              <a:ext cx="545040" cy="21240"/>
            </p14:xfrm>
          </p:contentPart>
        </mc:Choice>
        <mc:Fallback xmlns="">
          <p:pic>
            <p:nvPicPr>
              <p:cNvPr id="17" name="墨迹 16">
                <a:extLst>
                  <a:ext uri="{FF2B5EF4-FFF2-40B4-BE49-F238E27FC236}">
                    <a16:creationId xmlns:a16="http://schemas.microsoft.com/office/drawing/2014/main" id="{BE3E6314-E6D3-E948-93E5-6225110A3403}"/>
                  </a:ext>
                </a:extLst>
              </p:cNvPr>
              <p:cNvPicPr/>
              <p:nvPr/>
            </p:nvPicPr>
            <p:blipFill>
              <a:blip r:embed="rId18"/>
              <a:stretch>
                <a:fillRect/>
              </a:stretch>
            </p:blipFill>
            <p:spPr>
              <a:xfrm>
                <a:off x="1676917" y="4063753"/>
                <a:ext cx="652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墨迹 20">
                <a:extLst>
                  <a:ext uri="{FF2B5EF4-FFF2-40B4-BE49-F238E27FC236}">
                    <a16:creationId xmlns:a16="http://schemas.microsoft.com/office/drawing/2014/main" id="{EF3DB877-1A6A-A642-830C-D0871482C3AC}"/>
                  </a:ext>
                </a:extLst>
              </p14:cNvPr>
              <p14:cNvContentPartPr/>
              <p14:nvPr/>
            </p14:nvContentPartPr>
            <p14:xfrm>
              <a:off x="870157" y="889633"/>
              <a:ext cx="1079640" cy="12960"/>
            </p14:xfrm>
          </p:contentPart>
        </mc:Choice>
        <mc:Fallback xmlns="">
          <p:pic>
            <p:nvPicPr>
              <p:cNvPr id="21" name="墨迹 20">
                <a:extLst>
                  <a:ext uri="{FF2B5EF4-FFF2-40B4-BE49-F238E27FC236}">
                    <a16:creationId xmlns:a16="http://schemas.microsoft.com/office/drawing/2014/main" id="{EF3DB877-1A6A-A642-830C-D0871482C3AC}"/>
                  </a:ext>
                </a:extLst>
              </p:cNvPr>
              <p:cNvPicPr/>
              <p:nvPr/>
            </p:nvPicPr>
            <p:blipFill>
              <a:blip r:embed="rId20"/>
              <a:stretch>
                <a:fillRect/>
              </a:stretch>
            </p:blipFill>
            <p:spPr>
              <a:xfrm>
                <a:off x="816517" y="781993"/>
                <a:ext cx="1187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墨迹 21">
                <a:extLst>
                  <a:ext uri="{FF2B5EF4-FFF2-40B4-BE49-F238E27FC236}">
                    <a16:creationId xmlns:a16="http://schemas.microsoft.com/office/drawing/2014/main" id="{36B7CC2F-0C0F-9F40-8370-BF2D32E59D88}"/>
                  </a:ext>
                </a:extLst>
              </p14:cNvPr>
              <p14:cNvContentPartPr/>
              <p14:nvPr/>
            </p14:nvContentPartPr>
            <p14:xfrm>
              <a:off x="2374957" y="5152393"/>
              <a:ext cx="1389600" cy="7560"/>
            </p14:xfrm>
          </p:contentPart>
        </mc:Choice>
        <mc:Fallback xmlns="">
          <p:pic>
            <p:nvPicPr>
              <p:cNvPr id="22" name="墨迹 21">
                <a:extLst>
                  <a:ext uri="{FF2B5EF4-FFF2-40B4-BE49-F238E27FC236}">
                    <a16:creationId xmlns:a16="http://schemas.microsoft.com/office/drawing/2014/main" id="{36B7CC2F-0C0F-9F40-8370-BF2D32E59D88}"/>
                  </a:ext>
                </a:extLst>
              </p:cNvPr>
              <p:cNvPicPr/>
              <p:nvPr/>
            </p:nvPicPr>
            <p:blipFill>
              <a:blip r:embed="rId22"/>
              <a:stretch>
                <a:fillRect/>
              </a:stretch>
            </p:blipFill>
            <p:spPr>
              <a:xfrm>
                <a:off x="2321317" y="5044753"/>
                <a:ext cx="1497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74C047BC-91FE-D14E-9451-4626192EF3C9}"/>
                  </a:ext>
                </a:extLst>
              </p14:cNvPr>
              <p14:cNvContentPartPr/>
              <p14:nvPr/>
            </p14:nvContentPartPr>
            <p14:xfrm>
              <a:off x="5073877" y="6142033"/>
              <a:ext cx="246960" cy="360"/>
            </p14:xfrm>
          </p:contentPart>
        </mc:Choice>
        <mc:Fallback xmlns="">
          <p:pic>
            <p:nvPicPr>
              <p:cNvPr id="23" name="墨迹 22">
                <a:extLst>
                  <a:ext uri="{FF2B5EF4-FFF2-40B4-BE49-F238E27FC236}">
                    <a16:creationId xmlns:a16="http://schemas.microsoft.com/office/drawing/2014/main" id="{74C047BC-91FE-D14E-9451-4626192EF3C9}"/>
                  </a:ext>
                </a:extLst>
              </p:cNvPr>
              <p:cNvPicPr/>
              <p:nvPr/>
            </p:nvPicPr>
            <p:blipFill>
              <a:blip r:embed="rId24"/>
              <a:stretch>
                <a:fillRect/>
              </a:stretch>
            </p:blipFill>
            <p:spPr>
              <a:xfrm>
                <a:off x="5020237" y="6034033"/>
                <a:ext cx="354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4070852B-2E02-F84D-A2EE-E564BFD0C055}"/>
                  </a:ext>
                </a:extLst>
              </p14:cNvPr>
              <p14:cNvContentPartPr/>
              <p14:nvPr/>
            </p14:nvContentPartPr>
            <p14:xfrm>
              <a:off x="2633437" y="6653593"/>
              <a:ext cx="1022040" cy="13320"/>
            </p14:xfrm>
          </p:contentPart>
        </mc:Choice>
        <mc:Fallback xmlns="">
          <p:pic>
            <p:nvPicPr>
              <p:cNvPr id="24" name="墨迹 23">
                <a:extLst>
                  <a:ext uri="{FF2B5EF4-FFF2-40B4-BE49-F238E27FC236}">
                    <a16:creationId xmlns:a16="http://schemas.microsoft.com/office/drawing/2014/main" id="{4070852B-2E02-F84D-A2EE-E564BFD0C055}"/>
                  </a:ext>
                </a:extLst>
              </p:cNvPr>
              <p:cNvPicPr/>
              <p:nvPr/>
            </p:nvPicPr>
            <p:blipFill>
              <a:blip r:embed="rId26"/>
              <a:stretch>
                <a:fillRect/>
              </a:stretch>
            </p:blipFill>
            <p:spPr>
              <a:xfrm>
                <a:off x="2579797" y="6545953"/>
                <a:ext cx="1129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0CA74EF7-D91B-4947-B217-BDDF8947A5FC}"/>
                  </a:ext>
                </a:extLst>
              </p14:cNvPr>
              <p14:cNvContentPartPr/>
              <p14:nvPr/>
            </p14:nvContentPartPr>
            <p14:xfrm>
              <a:off x="3123397" y="1455913"/>
              <a:ext cx="444600" cy="360"/>
            </p14:xfrm>
          </p:contentPart>
        </mc:Choice>
        <mc:Fallback xmlns="">
          <p:pic>
            <p:nvPicPr>
              <p:cNvPr id="25" name="墨迹 24">
                <a:extLst>
                  <a:ext uri="{FF2B5EF4-FFF2-40B4-BE49-F238E27FC236}">
                    <a16:creationId xmlns:a16="http://schemas.microsoft.com/office/drawing/2014/main" id="{0CA74EF7-D91B-4947-B217-BDDF8947A5FC}"/>
                  </a:ext>
                </a:extLst>
              </p:cNvPr>
              <p:cNvPicPr/>
              <p:nvPr/>
            </p:nvPicPr>
            <p:blipFill>
              <a:blip r:embed="rId28"/>
              <a:stretch>
                <a:fillRect/>
              </a:stretch>
            </p:blipFill>
            <p:spPr>
              <a:xfrm>
                <a:off x="3069397" y="1347913"/>
                <a:ext cx="552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716074DB-DECD-604F-B37B-3BE7EC96F5EE}"/>
                  </a:ext>
                </a:extLst>
              </p14:cNvPr>
              <p14:cNvContentPartPr/>
              <p14:nvPr/>
            </p14:nvContentPartPr>
            <p14:xfrm>
              <a:off x="7060357" y="1398313"/>
              <a:ext cx="1152000" cy="23400"/>
            </p14:xfrm>
          </p:contentPart>
        </mc:Choice>
        <mc:Fallback xmlns="">
          <p:pic>
            <p:nvPicPr>
              <p:cNvPr id="26" name="墨迹 25">
                <a:extLst>
                  <a:ext uri="{FF2B5EF4-FFF2-40B4-BE49-F238E27FC236}">
                    <a16:creationId xmlns:a16="http://schemas.microsoft.com/office/drawing/2014/main" id="{716074DB-DECD-604F-B37B-3BE7EC96F5EE}"/>
                  </a:ext>
                </a:extLst>
              </p:cNvPr>
              <p:cNvPicPr/>
              <p:nvPr/>
            </p:nvPicPr>
            <p:blipFill>
              <a:blip r:embed="rId30"/>
              <a:stretch>
                <a:fillRect/>
              </a:stretch>
            </p:blipFill>
            <p:spPr>
              <a:xfrm>
                <a:off x="7006717" y="1290313"/>
                <a:ext cx="1259640" cy="239040"/>
              </a:xfrm>
              <a:prstGeom prst="rect">
                <a:avLst/>
              </a:prstGeom>
            </p:spPr>
          </p:pic>
        </mc:Fallback>
      </mc:AlternateContent>
      <p:sp>
        <p:nvSpPr>
          <p:cNvPr id="27" name="矩形 26">
            <a:extLst>
              <a:ext uri="{FF2B5EF4-FFF2-40B4-BE49-F238E27FC236}">
                <a16:creationId xmlns:a16="http://schemas.microsoft.com/office/drawing/2014/main" id="{44FE6F48-8DFC-AB42-85AE-4FB93C6F722D}"/>
              </a:ext>
            </a:extLst>
          </p:cNvPr>
          <p:cNvSpPr/>
          <p:nvPr/>
        </p:nvSpPr>
        <p:spPr>
          <a:xfrm>
            <a:off x="8575570" y="504841"/>
            <a:ext cx="2810187" cy="5746253"/>
          </a:xfrm>
          <a:prstGeom prst="rect">
            <a:avLst/>
          </a:prstGeom>
        </p:spPr>
        <p:txBody>
          <a:bodyPr wrap="square">
            <a:spAutoFit/>
          </a:bodyPr>
          <a:lstStyle/>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网页</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与</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网页源代码中的信息相互对应</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人眼看到的是已经有各种格式和动效的网页效果而计算机看到的是一串串代码</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Tree>
    <p:extLst>
      <p:ext uri="{BB962C8B-B14F-4D97-AF65-F5344CB8AC3E}">
        <p14:creationId xmlns:p14="http://schemas.microsoft.com/office/powerpoint/2010/main" val="2108796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B3488-DF5A-AE4E-97ED-15881C1C1863}"/>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70B99AA2-787B-8A41-9B0C-902679F1E69D}"/>
              </a:ext>
            </a:extLst>
          </p:cNvPr>
          <p:cNvSpPr>
            <a:spLocks noGrp="1"/>
          </p:cNvSpPr>
          <p:nvPr>
            <p:ph idx="1"/>
          </p:nvPr>
        </p:nvSpPr>
        <p:spPr/>
        <p:txBody>
          <a:bodyPr/>
          <a:lstStyle/>
          <a:p>
            <a:endParaRPr kumimoji="1" lang="en-US" altLang="zh-CN" b="1" dirty="0">
              <a:latin typeface="Songti SC Black" panose="02010600040101010101" pitchFamily="2" charset="-122"/>
              <a:ea typeface="Songti SC Black" panose="02010600040101010101" pitchFamily="2" charset="-122"/>
            </a:endParaRPr>
          </a:p>
          <a:p>
            <a:endParaRPr kumimoji="1" lang="zh-CN" altLang="en-US" b="1" dirty="0">
              <a:latin typeface="Songti SC Black" panose="02010600040101010101" pitchFamily="2" charset="-122"/>
              <a:ea typeface="Songti SC Black" panose="02010600040101010101" pitchFamily="2" charset="-122"/>
            </a:endParaRPr>
          </a:p>
        </p:txBody>
      </p:sp>
      <p:sp>
        <p:nvSpPr>
          <p:cNvPr id="4" name="矩形 3">
            <a:extLst>
              <a:ext uri="{FF2B5EF4-FFF2-40B4-BE49-F238E27FC236}">
                <a16:creationId xmlns:a16="http://schemas.microsoft.com/office/drawing/2014/main" id="{49BF9ADC-FDAE-D440-BDAC-EC737B4DFC49}"/>
              </a:ext>
            </a:extLst>
          </p:cNvPr>
          <p:cNvSpPr/>
          <p:nvPr/>
        </p:nvSpPr>
        <p:spPr>
          <a:xfrm>
            <a:off x="854021" y="365125"/>
            <a:ext cx="4881939" cy="1119659"/>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latin typeface="Songti SC Black" panose="02010600040101010101" pitchFamily="2" charset="-122"/>
                <a:ea typeface="Songti SC Black" panose="02010600040101010101" pitchFamily="2" charset="-122"/>
              </a:rPr>
              <a:t>项目实战</a:t>
            </a:r>
            <a:r>
              <a:rPr lang="en-US" altLang="zh-CN" sz="4000" b="1" dirty="0">
                <a:latin typeface="Songti SC Black" panose="02010600040101010101" pitchFamily="2" charset="-122"/>
                <a:ea typeface="Songti SC Black" panose="02010600040101010101" pitchFamily="2" charset="-122"/>
              </a:rPr>
              <a:t>-</a:t>
            </a:r>
            <a:r>
              <a:rPr lang="zh-CN" altLang="en-US" sz="4000" b="1" dirty="0">
                <a:latin typeface="Songti SC Black" panose="02010600040101010101" pitchFamily="2" charset="-122"/>
                <a:ea typeface="Songti SC Black" panose="02010600040101010101" pitchFamily="2" charset="-122"/>
              </a:rPr>
              <a:t>明确需求</a:t>
            </a:r>
          </a:p>
        </p:txBody>
      </p:sp>
      <p:pic>
        <p:nvPicPr>
          <p:cNvPr id="6" name="图片 5" descr="图形用户界面, 文本, 应用程序, 电子邮件&#10;&#10;描述已自动生成">
            <a:extLst>
              <a:ext uri="{FF2B5EF4-FFF2-40B4-BE49-F238E27FC236}">
                <a16:creationId xmlns:a16="http://schemas.microsoft.com/office/drawing/2014/main" id="{5AC7C2FB-C037-5A4A-9D32-A67E837F9DDB}"/>
              </a:ext>
            </a:extLst>
          </p:cNvPr>
          <p:cNvPicPr>
            <a:picLocks noChangeAspect="1"/>
          </p:cNvPicPr>
          <p:nvPr/>
        </p:nvPicPr>
        <p:blipFill rotWithShape="1">
          <a:blip r:embed="rId2">
            <a:extLst>
              <a:ext uri="{28A0092B-C50C-407E-A947-70E740481C1C}">
                <a14:useLocalDpi xmlns:a14="http://schemas.microsoft.com/office/drawing/2010/main" val="0"/>
              </a:ext>
            </a:extLst>
          </a:blip>
          <a:srcRect t="7807" b="9879"/>
          <a:stretch/>
        </p:blipFill>
        <p:spPr>
          <a:xfrm>
            <a:off x="622446" y="1692378"/>
            <a:ext cx="8207788" cy="1933659"/>
          </a:xfrm>
          <a:prstGeom prst="rect">
            <a:avLst/>
          </a:prstGeom>
        </p:spPr>
      </p:pic>
      <p:pic>
        <p:nvPicPr>
          <p:cNvPr id="7" name="图片 6">
            <a:extLst>
              <a:ext uri="{FF2B5EF4-FFF2-40B4-BE49-F238E27FC236}">
                <a16:creationId xmlns:a16="http://schemas.microsoft.com/office/drawing/2014/main" id="{95EDB2B2-8130-9749-8DC0-8E3E82CFCC16}"/>
              </a:ext>
            </a:extLst>
          </p:cNvPr>
          <p:cNvPicPr>
            <a:picLocks noChangeAspect="1"/>
          </p:cNvPicPr>
          <p:nvPr/>
        </p:nvPicPr>
        <p:blipFill rotWithShape="1">
          <a:blip r:embed="rId3"/>
          <a:srcRect b="73472"/>
          <a:stretch/>
        </p:blipFill>
        <p:spPr>
          <a:xfrm>
            <a:off x="350702" y="3914973"/>
            <a:ext cx="11490595" cy="2395238"/>
          </a:xfrm>
          <a:prstGeom prst="rect">
            <a:avLst/>
          </a:prstGeom>
        </p:spPr>
      </p:pic>
      <p:sp>
        <p:nvSpPr>
          <p:cNvPr id="11" name="椭圆 10">
            <a:extLst>
              <a:ext uri="{FF2B5EF4-FFF2-40B4-BE49-F238E27FC236}">
                <a16:creationId xmlns:a16="http://schemas.microsoft.com/office/drawing/2014/main" id="{48C19448-C185-1A4C-A234-038D4C535328}"/>
              </a:ext>
            </a:extLst>
          </p:cNvPr>
          <p:cNvSpPr/>
          <p:nvPr/>
        </p:nvSpPr>
        <p:spPr>
          <a:xfrm>
            <a:off x="1631504" y="2984290"/>
            <a:ext cx="568979" cy="4421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5BF15DD-77D3-2940-A6C1-6C5DB141299B}"/>
              </a:ext>
            </a:extLst>
          </p:cNvPr>
          <p:cNvSpPr/>
          <p:nvPr/>
        </p:nvSpPr>
        <p:spPr>
          <a:xfrm>
            <a:off x="2635121" y="3029409"/>
            <a:ext cx="724575" cy="3970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线箭头连接符 15">
            <a:extLst>
              <a:ext uri="{FF2B5EF4-FFF2-40B4-BE49-F238E27FC236}">
                <a16:creationId xmlns:a16="http://schemas.microsoft.com/office/drawing/2014/main" id="{810F74A2-8F08-5846-86D2-1973C15F77D6}"/>
              </a:ext>
            </a:extLst>
          </p:cNvPr>
          <p:cNvCxnSpPr>
            <a:stCxn id="12" idx="4"/>
          </p:cNvCxnSpPr>
          <p:nvPr/>
        </p:nvCxnSpPr>
        <p:spPr>
          <a:xfrm flipH="1">
            <a:off x="2351584" y="3426458"/>
            <a:ext cx="645825" cy="5748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64B5052-CEC8-3243-9EED-AE6FC82E48A9}"/>
              </a:ext>
            </a:extLst>
          </p:cNvPr>
          <p:cNvCxnSpPr/>
          <p:nvPr/>
        </p:nvCxnSpPr>
        <p:spPr>
          <a:xfrm flipH="1">
            <a:off x="985679" y="3356992"/>
            <a:ext cx="645825" cy="5748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0F69BCA2-A48E-3543-B1FD-F25D18C8EF3B}"/>
              </a:ext>
            </a:extLst>
          </p:cNvPr>
          <p:cNvCxnSpPr/>
          <p:nvPr/>
        </p:nvCxnSpPr>
        <p:spPr>
          <a:xfrm>
            <a:off x="3503712" y="3426458"/>
            <a:ext cx="49685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8EC7711-86D7-5A4C-9BFB-CA9C244794E4}"/>
              </a:ext>
            </a:extLst>
          </p:cNvPr>
          <p:cNvCxnSpPr/>
          <p:nvPr/>
        </p:nvCxnSpPr>
        <p:spPr>
          <a:xfrm flipH="1">
            <a:off x="5882223" y="3430228"/>
            <a:ext cx="645825" cy="5748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68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79D30-ED19-864E-9573-3AB2D18C8327}"/>
              </a:ext>
            </a:extLst>
          </p:cNvPr>
          <p:cNvSpPr>
            <a:spLocks noGrp="1"/>
          </p:cNvSpPr>
          <p:nvPr>
            <p:ph type="title"/>
          </p:nvPr>
        </p:nvSpPr>
        <p:spPr/>
        <p:txBody>
          <a:bodyPr/>
          <a:lstStyle/>
          <a:p>
            <a:endParaRPr kumimoji="1" lang="zh-CN" altLang="en-US"/>
          </a:p>
        </p:txBody>
      </p:sp>
      <p:sp>
        <p:nvSpPr>
          <p:cNvPr id="6" name="矩形 5">
            <a:extLst>
              <a:ext uri="{FF2B5EF4-FFF2-40B4-BE49-F238E27FC236}">
                <a16:creationId xmlns:a16="http://schemas.microsoft.com/office/drawing/2014/main" id="{A6BF0E2A-BFC9-C943-ACD8-BD34AB26E33D}"/>
              </a:ext>
            </a:extLst>
          </p:cNvPr>
          <p:cNvSpPr/>
          <p:nvPr/>
        </p:nvSpPr>
        <p:spPr>
          <a:xfrm>
            <a:off x="8767034" y="1268760"/>
            <a:ext cx="2810187" cy="2760820"/>
          </a:xfrm>
          <a:prstGeom prst="rect">
            <a:avLst/>
          </a:prstGeom>
        </p:spPr>
        <p:txBody>
          <a:bodyPr wrap="square">
            <a:spAutoFit/>
          </a:bodyPr>
          <a:lstStyle/>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爬虫框架：</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0.</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获得代理</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IP</a:t>
            </a: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1.</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使用</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URL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获取网页</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2.</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解析网页，获取数据</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3.</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存储数据到</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Excel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中</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4.</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展示最后用时</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10" name="内容占位符 9" descr="文本&#10;&#10;描述已自动生成">
            <a:extLst>
              <a:ext uri="{FF2B5EF4-FFF2-40B4-BE49-F238E27FC236}">
                <a16:creationId xmlns:a16="http://schemas.microsoft.com/office/drawing/2014/main" id="{907DE4C6-6D40-E847-8B3A-03F48E6B5C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947794" cy="6858000"/>
          </a:xfrm>
        </p:spPr>
      </p:pic>
      <p:sp>
        <p:nvSpPr>
          <p:cNvPr id="13" name="矩形 12">
            <a:extLst>
              <a:ext uri="{FF2B5EF4-FFF2-40B4-BE49-F238E27FC236}">
                <a16:creationId xmlns:a16="http://schemas.microsoft.com/office/drawing/2014/main" id="{7978C406-62AD-1A4C-A057-AD6431EC4BEC}"/>
              </a:ext>
            </a:extLst>
          </p:cNvPr>
          <p:cNvSpPr/>
          <p:nvPr/>
        </p:nvSpPr>
        <p:spPr>
          <a:xfrm>
            <a:off x="8400256" y="5733256"/>
            <a:ext cx="3456384" cy="759619"/>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latin typeface="Songti SC Black" panose="02010600040101010101" pitchFamily="2" charset="-122"/>
                <a:ea typeface="Songti SC Black" panose="02010600040101010101" pitchFamily="2" charset="-122"/>
              </a:rPr>
              <a:t>Main </a:t>
            </a:r>
            <a:r>
              <a:rPr lang="zh-CN" altLang="en-US" sz="4000" b="1" dirty="0">
                <a:latin typeface="Songti SC Black" panose="02010600040101010101" pitchFamily="2" charset="-122"/>
                <a:ea typeface="Songti SC Black" panose="02010600040101010101" pitchFamily="2" charset="-122"/>
              </a:rPr>
              <a:t>方法</a:t>
            </a:r>
          </a:p>
        </p:txBody>
      </p:sp>
    </p:spTree>
    <p:extLst>
      <p:ext uri="{BB962C8B-B14F-4D97-AF65-F5344CB8AC3E}">
        <p14:creationId xmlns:p14="http://schemas.microsoft.com/office/powerpoint/2010/main" val="178885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3645C55-585C-7545-BD63-2125F06D9E3E}"/>
              </a:ext>
            </a:extLst>
          </p:cNvPr>
          <p:cNvSpPr/>
          <p:nvPr/>
        </p:nvSpPr>
        <p:spPr>
          <a:xfrm>
            <a:off x="623392" y="476672"/>
            <a:ext cx="2810187" cy="3314818"/>
          </a:xfrm>
          <a:prstGeom prst="rect">
            <a:avLst/>
          </a:prstGeom>
        </p:spPr>
        <p:txBody>
          <a:bodyPr wrap="square">
            <a:spAutoFit/>
          </a:bodyPr>
          <a:lstStyle/>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我们先尝试获取一个页面的</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10</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条数据，然后再加上更改</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IP</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，更改</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Cookie</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等操作。</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做这些操作是为了绕过反爬虫机制，防止被封，但是少量数据的时候不需要这些操作。</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pic>
        <p:nvPicPr>
          <p:cNvPr id="6" name="图片 5" descr="图形用户界面, 文本, 应用程序, 表格&#10;&#10;描述已自动生成">
            <a:extLst>
              <a:ext uri="{FF2B5EF4-FFF2-40B4-BE49-F238E27FC236}">
                <a16:creationId xmlns:a16="http://schemas.microsoft.com/office/drawing/2014/main" id="{1769182D-A0D6-264B-86E8-CAD58A638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751" y="460768"/>
            <a:ext cx="8015857" cy="5813520"/>
          </a:xfrm>
          <a:prstGeom prst="rect">
            <a:avLst/>
          </a:prstGeom>
        </p:spPr>
      </p:pic>
      <p:sp>
        <p:nvSpPr>
          <p:cNvPr id="7" name="椭圆 6">
            <a:extLst>
              <a:ext uri="{FF2B5EF4-FFF2-40B4-BE49-F238E27FC236}">
                <a16:creationId xmlns:a16="http://schemas.microsoft.com/office/drawing/2014/main" id="{F3351BE1-3061-6C44-B729-CD413A819E47}"/>
              </a:ext>
            </a:extLst>
          </p:cNvPr>
          <p:cNvSpPr/>
          <p:nvPr/>
        </p:nvSpPr>
        <p:spPr>
          <a:xfrm>
            <a:off x="5231904" y="404664"/>
            <a:ext cx="504056"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A4C3D4BE-3DC6-9D4D-AF42-C3F3510290D1}"/>
              </a:ext>
            </a:extLst>
          </p:cNvPr>
          <p:cNvSpPr/>
          <p:nvPr/>
        </p:nvSpPr>
        <p:spPr>
          <a:xfrm>
            <a:off x="5951984" y="5661248"/>
            <a:ext cx="504056" cy="3600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065905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E393A-2E83-1C49-B00A-20234FACFB23}"/>
              </a:ext>
            </a:extLst>
          </p:cNvPr>
          <p:cNvSpPr>
            <a:spLocks noGrp="1"/>
          </p:cNvSpPr>
          <p:nvPr>
            <p:ph type="title"/>
          </p:nvPr>
        </p:nvSpPr>
        <p:spPr/>
        <p:txBody>
          <a:bodyPr/>
          <a:lstStyle/>
          <a:p>
            <a:endParaRPr kumimoji="1" lang="zh-CN" altLang="en-US"/>
          </a:p>
        </p:txBody>
      </p:sp>
      <p:pic>
        <p:nvPicPr>
          <p:cNvPr id="5" name="内容占位符 4" descr="文本&#10;&#10;描述已自动生成">
            <a:extLst>
              <a:ext uri="{FF2B5EF4-FFF2-40B4-BE49-F238E27FC236}">
                <a16:creationId xmlns:a16="http://schemas.microsoft.com/office/drawing/2014/main" id="{A826FBA0-4B3F-0E40-B858-40FCD46490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7131227" cy="6858000"/>
          </a:xfrm>
        </p:spPr>
      </p:pic>
      <p:sp>
        <p:nvSpPr>
          <p:cNvPr id="6" name="矩形 5">
            <a:extLst>
              <a:ext uri="{FF2B5EF4-FFF2-40B4-BE49-F238E27FC236}">
                <a16:creationId xmlns:a16="http://schemas.microsoft.com/office/drawing/2014/main" id="{AD653C62-7F05-6E4A-8935-F2FFE4F119C3}"/>
              </a:ext>
            </a:extLst>
          </p:cNvPr>
          <p:cNvSpPr/>
          <p:nvPr/>
        </p:nvSpPr>
        <p:spPr>
          <a:xfrm>
            <a:off x="7824597" y="836712"/>
            <a:ext cx="2810187" cy="3253263"/>
          </a:xfrm>
          <a:prstGeom prst="rect">
            <a:avLst/>
          </a:prstGeom>
        </p:spPr>
        <p:txBody>
          <a:bodyPr wrap="square">
            <a:spAutoFit/>
          </a:bodyPr>
          <a:lstStyle/>
          <a:p>
            <a:pPr defTabSz="1285240">
              <a:lnSpc>
                <a:spcPct val="130000"/>
              </a:lnSpc>
              <a:spcBef>
                <a:spcPct val="20000"/>
              </a:spcBef>
              <a:defRPr/>
            </a:pP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（可更改）意味着，当我需要爬去另一个网页的时候，我只需要更改相关的</a:t>
            </a:r>
            <a:r>
              <a:rPr lang="en-US" altLang="zh-CN" sz="2000" b="1" dirty="0" err="1">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url</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数据，相关的数据结构，以及相关的循环数，就可以实现功能，一些模块是固定的，无需再次更改。</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
        <p:nvSpPr>
          <p:cNvPr id="7" name="矩形 6">
            <a:extLst>
              <a:ext uri="{FF2B5EF4-FFF2-40B4-BE49-F238E27FC236}">
                <a16:creationId xmlns:a16="http://schemas.microsoft.com/office/drawing/2014/main" id="{8F988BCB-D6ED-894E-A55B-6871BF05FB5B}"/>
              </a:ext>
            </a:extLst>
          </p:cNvPr>
          <p:cNvSpPr/>
          <p:nvPr/>
        </p:nvSpPr>
        <p:spPr>
          <a:xfrm>
            <a:off x="7896200" y="5733256"/>
            <a:ext cx="3744416" cy="847861"/>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err="1">
                <a:latin typeface="Songti SC Black" panose="02010600040101010101" pitchFamily="2" charset="-122"/>
                <a:ea typeface="Songti SC Black" panose="02010600040101010101" pitchFamily="2" charset="-122"/>
              </a:rPr>
              <a:t>Get_data</a:t>
            </a:r>
            <a:r>
              <a:rPr lang="en-US" altLang="zh-CN" sz="4000" b="1" dirty="0">
                <a:latin typeface="Songti SC Black" panose="02010600040101010101" pitchFamily="2" charset="-122"/>
                <a:ea typeface="Songti SC Black" panose="02010600040101010101" pitchFamily="2" charset="-122"/>
              </a:rPr>
              <a:t> </a:t>
            </a:r>
            <a:r>
              <a:rPr lang="zh-CN" altLang="en-US" sz="4000" b="1" dirty="0">
                <a:latin typeface="Songti SC Black" panose="02010600040101010101" pitchFamily="2" charset="-122"/>
                <a:ea typeface="Songti SC Black" panose="02010600040101010101" pitchFamily="2" charset="-122"/>
              </a:rPr>
              <a:t>方法</a:t>
            </a:r>
          </a:p>
        </p:txBody>
      </p:sp>
    </p:spTree>
    <p:extLst>
      <p:ext uri="{BB962C8B-B14F-4D97-AF65-F5344CB8AC3E}">
        <p14:creationId xmlns:p14="http://schemas.microsoft.com/office/powerpoint/2010/main" val="1512840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564FA-590A-9441-904A-B253B9DBD6FD}"/>
              </a:ext>
            </a:extLst>
          </p:cNvPr>
          <p:cNvSpPr>
            <a:spLocks noGrp="1"/>
          </p:cNvSpPr>
          <p:nvPr>
            <p:ph type="title"/>
          </p:nvPr>
        </p:nvSpPr>
        <p:spPr/>
        <p:txBody>
          <a:bodyPr/>
          <a:lstStyle/>
          <a:p>
            <a:endParaRPr kumimoji="1" lang="zh-CN" altLang="en-US"/>
          </a:p>
        </p:txBody>
      </p:sp>
      <p:pic>
        <p:nvPicPr>
          <p:cNvPr id="5" name="内容占位符 4" descr="文本&#10;&#10;描述已自动生成">
            <a:extLst>
              <a:ext uri="{FF2B5EF4-FFF2-40B4-BE49-F238E27FC236}">
                <a16:creationId xmlns:a16="http://schemas.microsoft.com/office/drawing/2014/main" id="{809CC305-0424-854B-8FE7-01B8795B07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082"/>
            <a:ext cx="7106801" cy="6873082"/>
          </a:xfrm>
        </p:spPr>
      </p:pic>
      <p:sp>
        <p:nvSpPr>
          <p:cNvPr id="6" name="矩形 5">
            <a:extLst>
              <a:ext uri="{FF2B5EF4-FFF2-40B4-BE49-F238E27FC236}">
                <a16:creationId xmlns:a16="http://schemas.microsoft.com/office/drawing/2014/main" id="{588B1893-D879-904C-9F48-E389F4EDCE29}"/>
              </a:ext>
            </a:extLst>
          </p:cNvPr>
          <p:cNvSpPr/>
          <p:nvPr/>
        </p:nvSpPr>
        <p:spPr>
          <a:xfrm>
            <a:off x="7608168" y="620688"/>
            <a:ext cx="3529203" cy="4573560"/>
          </a:xfrm>
          <a:prstGeom prst="rect">
            <a:avLst/>
          </a:prstGeom>
        </p:spPr>
        <p:txBody>
          <a:bodyPr wrap="square">
            <a:spAutoFit/>
          </a:bodyPr>
          <a:lstStyle/>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这一个方法是通用的，就是通过模拟浏览器向服务器发送请求，来获得一个页面。</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所以无论是什么网站都可以用相同的方法来获取，只需要我们传入一个</a:t>
            </a:r>
            <a:r>
              <a:rPr lang="en-US" altLang="zh-CN" sz="2000" b="1" dirty="0" err="1">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url</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a:p>
            <a:pPr defTabSz="1285240">
              <a:lnSpc>
                <a:spcPct val="130000"/>
              </a:lnSpc>
              <a:spcBef>
                <a:spcPct val="20000"/>
              </a:spcBef>
              <a:defRPr/>
            </a:pP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 此外，因为一些网页数据必须要登录才能查看，所以我们需要带上</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cookie</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a:t>
            </a:r>
            <a:r>
              <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cookie</a:t>
            </a:r>
            <a:r>
              <a:rPr lang="zh-CN" altLang="en-US"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rPr>
              <a:t>是需要经常更改的，细节就不讨论了，有个概念就好。</a:t>
            </a:r>
            <a:endParaRPr lang="en-US" altLang="zh-CN" sz="2000" b="1" dirty="0">
              <a:solidFill>
                <a:srgbClr val="385723"/>
              </a:solidFill>
              <a:latin typeface="Times New Roman" panose="02020603050405020304" pitchFamily="18" charset="0"/>
              <a:ea typeface="Songti SC Black" panose="02010600040101010101" pitchFamily="2" charset="-122"/>
              <a:sym typeface="Times New Roman" panose="02020603050405020304" pitchFamily="18" charset="0"/>
            </a:endParaRPr>
          </a:p>
        </p:txBody>
      </p:sp>
      <p:sp>
        <p:nvSpPr>
          <p:cNvPr id="7" name="矩形 6">
            <a:extLst>
              <a:ext uri="{FF2B5EF4-FFF2-40B4-BE49-F238E27FC236}">
                <a16:creationId xmlns:a16="http://schemas.microsoft.com/office/drawing/2014/main" id="{62B3AD6A-0C95-E940-8637-67939AF8FA3C}"/>
              </a:ext>
            </a:extLst>
          </p:cNvPr>
          <p:cNvSpPr/>
          <p:nvPr/>
        </p:nvSpPr>
        <p:spPr>
          <a:xfrm>
            <a:off x="7680176" y="5733256"/>
            <a:ext cx="3744416" cy="847861"/>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err="1">
                <a:latin typeface="Songti SC Black" panose="02010600040101010101" pitchFamily="2" charset="-122"/>
                <a:ea typeface="Songti SC Black" panose="02010600040101010101" pitchFamily="2" charset="-122"/>
              </a:rPr>
              <a:t>Ask_url</a:t>
            </a:r>
            <a:r>
              <a:rPr lang="en-US" altLang="zh-CN" sz="4000" b="1" dirty="0">
                <a:latin typeface="Songti SC Black" panose="02010600040101010101" pitchFamily="2" charset="-122"/>
                <a:ea typeface="Songti SC Black" panose="02010600040101010101" pitchFamily="2" charset="-122"/>
              </a:rPr>
              <a:t> </a:t>
            </a:r>
            <a:r>
              <a:rPr lang="zh-CN" altLang="en-US" sz="4000" b="1" dirty="0">
                <a:latin typeface="Songti SC Black" panose="02010600040101010101" pitchFamily="2" charset="-122"/>
                <a:ea typeface="Songti SC Black" panose="02010600040101010101" pitchFamily="2" charset="-122"/>
              </a:rPr>
              <a:t>方法</a:t>
            </a:r>
          </a:p>
        </p:txBody>
      </p:sp>
    </p:spTree>
    <p:extLst>
      <p:ext uri="{BB962C8B-B14F-4D97-AF65-F5344CB8AC3E}">
        <p14:creationId xmlns:p14="http://schemas.microsoft.com/office/powerpoint/2010/main" val="25158566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TotalTime>
  <Words>949</Words>
  <Application>Microsoft Macintosh PowerPoint</Application>
  <PresentationFormat>宽屏</PresentationFormat>
  <Paragraphs>96</Paragraphs>
  <Slides>24</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Songti SC Black</vt:lpstr>
      <vt:lpstr>Songti SC Black</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Haoyue XU (20123771)</cp:lastModifiedBy>
  <cp:revision>43</cp:revision>
  <dcterms:created xsi:type="dcterms:W3CDTF">2018-05-19T07:30:00Z</dcterms:created>
  <dcterms:modified xsi:type="dcterms:W3CDTF">2021-07-08T09:27:17Z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